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350" r:id="rId5"/>
    <p:sldId id="351" r:id="rId6"/>
    <p:sldId id="260" r:id="rId7"/>
    <p:sldId id="261" r:id="rId8"/>
    <p:sldId id="262" r:id="rId9"/>
    <p:sldId id="352" r:id="rId10"/>
    <p:sldId id="264" r:id="rId11"/>
    <p:sldId id="353" r:id="rId12"/>
    <p:sldId id="354" r:id="rId13"/>
    <p:sldId id="265" r:id="rId14"/>
    <p:sldId id="266" r:id="rId15"/>
    <p:sldId id="355" r:id="rId16"/>
    <p:sldId id="267" r:id="rId17"/>
    <p:sldId id="268" r:id="rId18"/>
    <p:sldId id="356" r:id="rId19"/>
    <p:sldId id="357" r:id="rId20"/>
    <p:sldId id="269" r:id="rId21"/>
    <p:sldId id="358" r:id="rId22"/>
    <p:sldId id="359" r:id="rId23"/>
    <p:sldId id="270" r:id="rId24"/>
    <p:sldId id="360" r:id="rId25"/>
    <p:sldId id="271" r:id="rId26"/>
    <p:sldId id="272" r:id="rId27"/>
    <p:sldId id="273" r:id="rId28"/>
    <p:sldId id="274" r:id="rId29"/>
    <p:sldId id="275" r:id="rId30"/>
    <p:sldId id="277" r:id="rId31"/>
    <p:sldId id="276"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3" r:id="rId47"/>
    <p:sldId id="295" r:id="rId48"/>
    <p:sldId id="296" r:id="rId49"/>
    <p:sldId id="297" r:id="rId50"/>
    <p:sldId id="301" r:id="rId51"/>
    <p:sldId id="302" r:id="rId52"/>
    <p:sldId id="305" r:id="rId53"/>
    <p:sldId id="303" r:id="rId54"/>
    <p:sldId id="304" r:id="rId55"/>
    <p:sldId id="300" r:id="rId56"/>
    <p:sldId id="299" r:id="rId57"/>
    <p:sldId id="298" r:id="rId58"/>
    <p:sldId id="294" r:id="rId59"/>
    <p:sldId id="292"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22820-B51C-498F-94FC-E6369C5DDB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A953B9-303E-46C3-A90A-73D350700C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51C0DA-02DE-4DBC-8136-949E9CDF93E8}"/>
              </a:ext>
            </a:extLst>
          </p:cNvPr>
          <p:cNvSpPr>
            <a:spLocks noGrp="1"/>
          </p:cNvSpPr>
          <p:nvPr>
            <p:ph type="dt" sz="half" idx="10"/>
          </p:nvPr>
        </p:nvSpPr>
        <p:spPr/>
        <p:txBody>
          <a:bodyPr/>
          <a:lstStyle/>
          <a:p>
            <a:fld id="{F0AF8018-5536-4CA5-815C-173139DB9E20}" type="datetimeFigureOut">
              <a:rPr lang="en-US" smtClean="0"/>
              <a:t>2024/03/12</a:t>
            </a:fld>
            <a:endParaRPr lang="en-US"/>
          </a:p>
        </p:txBody>
      </p:sp>
      <p:sp>
        <p:nvSpPr>
          <p:cNvPr id="5" name="Footer Placeholder 4">
            <a:extLst>
              <a:ext uri="{FF2B5EF4-FFF2-40B4-BE49-F238E27FC236}">
                <a16:creationId xmlns:a16="http://schemas.microsoft.com/office/drawing/2014/main" id="{53CFDF3E-8B66-4C80-849F-E7CF62500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D3202A-0099-41A8-9A35-70537A80D9B1}"/>
              </a:ext>
            </a:extLst>
          </p:cNvPr>
          <p:cNvSpPr>
            <a:spLocks noGrp="1"/>
          </p:cNvSpPr>
          <p:nvPr>
            <p:ph type="sldNum" sz="quarter" idx="12"/>
          </p:nvPr>
        </p:nvSpPr>
        <p:spPr/>
        <p:txBody>
          <a:bodyPr/>
          <a:lstStyle/>
          <a:p>
            <a:fld id="{06B6B195-4F32-4B7F-868E-C5E03D9B8B39}" type="slidenum">
              <a:rPr lang="en-US" smtClean="0"/>
              <a:t>‹#›</a:t>
            </a:fld>
            <a:endParaRPr lang="en-US"/>
          </a:p>
        </p:txBody>
      </p:sp>
    </p:spTree>
    <p:extLst>
      <p:ext uri="{BB962C8B-B14F-4D97-AF65-F5344CB8AC3E}">
        <p14:creationId xmlns:p14="http://schemas.microsoft.com/office/powerpoint/2010/main" val="2650710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82DFC-5F05-4F74-96CD-41731114A7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6E4EF7-FC03-4802-805B-A025EBFB71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695F7E-6F81-4016-AC1F-DF30E32B27B2}"/>
              </a:ext>
            </a:extLst>
          </p:cNvPr>
          <p:cNvSpPr>
            <a:spLocks noGrp="1"/>
          </p:cNvSpPr>
          <p:nvPr>
            <p:ph type="dt" sz="half" idx="10"/>
          </p:nvPr>
        </p:nvSpPr>
        <p:spPr/>
        <p:txBody>
          <a:bodyPr/>
          <a:lstStyle/>
          <a:p>
            <a:fld id="{F0AF8018-5536-4CA5-815C-173139DB9E20}" type="datetimeFigureOut">
              <a:rPr lang="en-US" smtClean="0"/>
              <a:t>2024/03/12</a:t>
            </a:fld>
            <a:endParaRPr lang="en-US"/>
          </a:p>
        </p:txBody>
      </p:sp>
      <p:sp>
        <p:nvSpPr>
          <p:cNvPr id="5" name="Footer Placeholder 4">
            <a:extLst>
              <a:ext uri="{FF2B5EF4-FFF2-40B4-BE49-F238E27FC236}">
                <a16:creationId xmlns:a16="http://schemas.microsoft.com/office/drawing/2014/main" id="{4846C9EA-B3C8-4A6E-9A2E-D2B29A4DE7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023276-D640-45F2-8FB1-9230C8EE1302}"/>
              </a:ext>
            </a:extLst>
          </p:cNvPr>
          <p:cNvSpPr>
            <a:spLocks noGrp="1"/>
          </p:cNvSpPr>
          <p:nvPr>
            <p:ph type="sldNum" sz="quarter" idx="12"/>
          </p:nvPr>
        </p:nvSpPr>
        <p:spPr/>
        <p:txBody>
          <a:bodyPr/>
          <a:lstStyle/>
          <a:p>
            <a:fld id="{06B6B195-4F32-4B7F-868E-C5E03D9B8B39}" type="slidenum">
              <a:rPr lang="en-US" smtClean="0"/>
              <a:t>‹#›</a:t>
            </a:fld>
            <a:endParaRPr lang="en-US"/>
          </a:p>
        </p:txBody>
      </p:sp>
    </p:spTree>
    <p:extLst>
      <p:ext uri="{BB962C8B-B14F-4D97-AF65-F5344CB8AC3E}">
        <p14:creationId xmlns:p14="http://schemas.microsoft.com/office/powerpoint/2010/main" val="2779292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77F959-9344-4F1F-80C0-298B61DA41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249FFD-98D9-4FE5-8492-1DEED13234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770659-1F91-4B2A-8394-E4FAE6FDCB6B}"/>
              </a:ext>
            </a:extLst>
          </p:cNvPr>
          <p:cNvSpPr>
            <a:spLocks noGrp="1"/>
          </p:cNvSpPr>
          <p:nvPr>
            <p:ph type="dt" sz="half" idx="10"/>
          </p:nvPr>
        </p:nvSpPr>
        <p:spPr/>
        <p:txBody>
          <a:bodyPr/>
          <a:lstStyle/>
          <a:p>
            <a:fld id="{F0AF8018-5536-4CA5-815C-173139DB9E20}" type="datetimeFigureOut">
              <a:rPr lang="en-US" smtClean="0"/>
              <a:t>2024/03/12</a:t>
            </a:fld>
            <a:endParaRPr lang="en-US"/>
          </a:p>
        </p:txBody>
      </p:sp>
      <p:sp>
        <p:nvSpPr>
          <p:cNvPr id="5" name="Footer Placeholder 4">
            <a:extLst>
              <a:ext uri="{FF2B5EF4-FFF2-40B4-BE49-F238E27FC236}">
                <a16:creationId xmlns:a16="http://schemas.microsoft.com/office/drawing/2014/main" id="{A633647B-794A-4220-A116-CCC07F696C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91C7E4-2704-4181-9DEE-915352AE23A7}"/>
              </a:ext>
            </a:extLst>
          </p:cNvPr>
          <p:cNvSpPr>
            <a:spLocks noGrp="1"/>
          </p:cNvSpPr>
          <p:nvPr>
            <p:ph type="sldNum" sz="quarter" idx="12"/>
          </p:nvPr>
        </p:nvSpPr>
        <p:spPr/>
        <p:txBody>
          <a:bodyPr/>
          <a:lstStyle/>
          <a:p>
            <a:fld id="{06B6B195-4F32-4B7F-868E-C5E03D9B8B39}" type="slidenum">
              <a:rPr lang="en-US" smtClean="0"/>
              <a:t>‹#›</a:t>
            </a:fld>
            <a:endParaRPr lang="en-US"/>
          </a:p>
        </p:txBody>
      </p:sp>
    </p:spTree>
    <p:extLst>
      <p:ext uri="{BB962C8B-B14F-4D97-AF65-F5344CB8AC3E}">
        <p14:creationId xmlns:p14="http://schemas.microsoft.com/office/powerpoint/2010/main" val="663069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1A801-E5F1-455C-A02D-F90B11DEB8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EA1D52-A9D9-4402-BCCD-B009F4F8C2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3CF424-A9AC-47B6-BE06-1DBD864DA7EE}"/>
              </a:ext>
            </a:extLst>
          </p:cNvPr>
          <p:cNvSpPr>
            <a:spLocks noGrp="1"/>
          </p:cNvSpPr>
          <p:nvPr>
            <p:ph type="dt" sz="half" idx="10"/>
          </p:nvPr>
        </p:nvSpPr>
        <p:spPr/>
        <p:txBody>
          <a:bodyPr/>
          <a:lstStyle/>
          <a:p>
            <a:fld id="{F0AF8018-5536-4CA5-815C-173139DB9E20}" type="datetimeFigureOut">
              <a:rPr lang="en-US" smtClean="0"/>
              <a:t>2024/03/12</a:t>
            </a:fld>
            <a:endParaRPr lang="en-US"/>
          </a:p>
        </p:txBody>
      </p:sp>
      <p:sp>
        <p:nvSpPr>
          <p:cNvPr id="5" name="Footer Placeholder 4">
            <a:extLst>
              <a:ext uri="{FF2B5EF4-FFF2-40B4-BE49-F238E27FC236}">
                <a16:creationId xmlns:a16="http://schemas.microsoft.com/office/drawing/2014/main" id="{DE31DE15-A1CD-463D-B097-4BD121B8C5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36E8ED-B895-46A7-8E49-A20E25C64FA4}"/>
              </a:ext>
            </a:extLst>
          </p:cNvPr>
          <p:cNvSpPr>
            <a:spLocks noGrp="1"/>
          </p:cNvSpPr>
          <p:nvPr>
            <p:ph type="sldNum" sz="quarter" idx="12"/>
          </p:nvPr>
        </p:nvSpPr>
        <p:spPr/>
        <p:txBody>
          <a:bodyPr/>
          <a:lstStyle/>
          <a:p>
            <a:fld id="{06B6B195-4F32-4B7F-868E-C5E03D9B8B39}" type="slidenum">
              <a:rPr lang="en-US" smtClean="0"/>
              <a:t>‹#›</a:t>
            </a:fld>
            <a:endParaRPr lang="en-US"/>
          </a:p>
        </p:txBody>
      </p:sp>
    </p:spTree>
    <p:extLst>
      <p:ext uri="{BB962C8B-B14F-4D97-AF65-F5344CB8AC3E}">
        <p14:creationId xmlns:p14="http://schemas.microsoft.com/office/powerpoint/2010/main" val="353980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46E7B-2F45-4581-B858-86DA81D6A7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708B70-2871-40C8-B2B3-A42E794B47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7DD9B6-894C-45E8-BF3E-93CD6A54D5E8}"/>
              </a:ext>
            </a:extLst>
          </p:cNvPr>
          <p:cNvSpPr>
            <a:spLocks noGrp="1"/>
          </p:cNvSpPr>
          <p:nvPr>
            <p:ph type="dt" sz="half" idx="10"/>
          </p:nvPr>
        </p:nvSpPr>
        <p:spPr/>
        <p:txBody>
          <a:bodyPr/>
          <a:lstStyle/>
          <a:p>
            <a:fld id="{F0AF8018-5536-4CA5-815C-173139DB9E20}" type="datetimeFigureOut">
              <a:rPr lang="en-US" smtClean="0"/>
              <a:t>2024/03/12</a:t>
            </a:fld>
            <a:endParaRPr lang="en-US"/>
          </a:p>
        </p:txBody>
      </p:sp>
      <p:sp>
        <p:nvSpPr>
          <p:cNvPr id="5" name="Footer Placeholder 4">
            <a:extLst>
              <a:ext uri="{FF2B5EF4-FFF2-40B4-BE49-F238E27FC236}">
                <a16:creationId xmlns:a16="http://schemas.microsoft.com/office/drawing/2014/main" id="{ECFA89A1-C5A6-4CF1-95E6-3E8B945C18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55D1B4-9A91-4D4A-ACAD-85C4C085C46D}"/>
              </a:ext>
            </a:extLst>
          </p:cNvPr>
          <p:cNvSpPr>
            <a:spLocks noGrp="1"/>
          </p:cNvSpPr>
          <p:nvPr>
            <p:ph type="sldNum" sz="quarter" idx="12"/>
          </p:nvPr>
        </p:nvSpPr>
        <p:spPr/>
        <p:txBody>
          <a:bodyPr/>
          <a:lstStyle/>
          <a:p>
            <a:fld id="{06B6B195-4F32-4B7F-868E-C5E03D9B8B39}" type="slidenum">
              <a:rPr lang="en-US" smtClean="0"/>
              <a:t>‹#›</a:t>
            </a:fld>
            <a:endParaRPr lang="en-US"/>
          </a:p>
        </p:txBody>
      </p:sp>
    </p:spTree>
    <p:extLst>
      <p:ext uri="{BB962C8B-B14F-4D97-AF65-F5344CB8AC3E}">
        <p14:creationId xmlns:p14="http://schemas.microsoft.com/office/powerpoint/2010/main" val="2217105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D4864-0DC4-427C-87AA-05C0D1C2E1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6A8F88-442A-4D22-B2E2-708438D741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C2525E-8045-413A-B925-294F5BF09C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8313C4-BB0A-4012-B495-E1A11829B09B}"/>
              </a:ext>
            </a:extLst>
          </p:cNvPr>
          <p:cNvSpPr>
            <a:spLocks noGrp="1"/>
          </p:cNvSpPr>
          <p:nvPr>
            <p:ph type="dt" sz="half" idx="10"/>
          </p:nvPr>
        </p:nvSpPr>
        <p:spPr/>
        <p:txBody>
          <a:bodyPr/>
          <a:lstStyle/>
          <a:p>
            <a:fld id="{F0AF8018-5536-4CA5-815C-173139DB9E20}" type="datetimeFigureOut">
              <a:rPr lang="en-US" smtClean="0"/>
              <a:t>2024/03/12</a:t>
            </a:fld>
            <a:endParaRPr lang="en-US"/>
          </a:p>
        </p:txBody>
      </p:sp>
      <p:sp>
        <p:nvSpPr>
          <p:cNvPr id="6" name="Footer Placeholder 5">
            <a:extLst>
              <a:ext uri="{FF2B5EF4-FFF2-40B4-BE49-F238E27FC236}">
                <a16:creationId xmlns:a16="http://schemas.microsoft.com/office/drawing/2014/main" id="{55AAF301-ED5C-41ED-A8D4-0DE4B85126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23864E-1F7F-42AE-81DC-2EF6F22828BD}"/>
              </a:ext>
            </a:extLst>
          </p:cNvPr>
          <p:cNvSpPr>
            <a:spLocks noGrp="1"/>
          </p:cNvSpPr>
          <p:nvPr>
            <p:ph type="sldNum" sz="quarter" idx="12"/>
          </p:nvPr>
        </p:nvSpPr>
        <p:spPr/>
        <p:txBody>
          <a:bodyPr/>
          <a:lstStyle/>
          <a:p>
            <a:fld id="{06B6B195-4F32-4B7F-868E-C5E03D9B8B39}" type="slidenum">
              <a:rPr lang="en-US" smtClean="0"/>
              <a:t>‹#›</a:t>
            </a:fld>
            <a:endParaRPr lang="en-US"/>
          </a:p>
        </p:txBody>
      </p:sp>
    </p:spTree>
    <p:extLst>
      <p:ext uri="{BB962C8B-B14F-4D97-AF65-F5344CB8AC3E}">
        <p14:creationId xmlns:p14="http://schemas.microsoft.com/office/powerpoint/2010/main" val="337362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EAE60-DDBF-4BDA-AF5A-F4431247D1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98A8B7-15CE-4E18-9F57-6AEB7EA973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29EA7B-319E-4039-BF0B-A99781C579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31467B-6018-4512-9956-B60C91873F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C0974C-429C-42A0-BC75-41A3FECAFA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99B29F-0273-446A-9C26-ACC5E29A123E}"/>
              </a:ext>
            </a:extLst>
          </p:cNvPr>
          <p:cNvSpPr>
            <a:spLocks noGrp="1"/>
          </p:cNvSpPr>
          <p:nvPr>
            <p:ph type="dt" sz="half" idx="10"/>
          </p:nvPr>
        </p:nvSpPr>
        <p:spPr/>
        <p:txBody>
          <a:bodyPr/>
          <a:lstStyle/>
          <a:p>
            <a:fld id="{F0AF8018-5536-4CA5-815C-173139DB9E20}" type="datetimeFigureOut">
              <a:rPr lang="en-US" smtClean="0"/>
              <a:t>2024/03/12</a:t>
            </a:fld>
            <a:endParaRPr lang="en-US"/>
          </a:p>
        </p:txBody>
      </p:sp>
      <p:sp>
        <p:nvSpPr>
          <p:cNvPr id="8" name="Footer Placeholder 7">
            <a:extLst>
              <a:ext uri="{FF2B5EF4-FFF2-40B4-BE49-F238E27FC236}">
                <a16:creationId xmlns:a16="http://schemas.microsoft.com/office/drawing/2014/main" id="{F06B606A-E416-48B2-847B-A931D4302B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88550B-9AFA-4937-BA13-A46EA7E4824D}"/>
              </a:ext>
            </a:extLst>
          </p:cNvPr>
          <p:cNvSpPr>
            <a:spLocks noGrp="1"/>
          </p:cNvSpPr>
          <p:nvPr>
            <p:ph type="sldNum" sz="quarter" idx="12"/>
          </p:nvPr>
        </p:nvSpPr>
        <p:spPr/>
        <p:txBody>
          <a:bodyPr/>
          <a:lstStyle/>
          <a:p>
            <a:fld id="{06B6B195-4F32-4B7F-868E-C5E03D9B8B39}" type="slidenum">
              <a:rPr lang="en-US" smtClean="0"/>
              <a:t>‹#›</a:t>
            </a:fld>
            <a:endParaRPr lang="en-US"/>
          </a:p>
        </p:txBody>
      </p:sp>
    </p:spTree>
    <p:extLst>
      <p:ext uri="{BB962C8B-B14F-4D97-AF65-F5344CB8AC3E}">
        <p14:creationId xmlns:p14="http://schemas.microsoft.com/office/powerpoint/2010/main" val="2144856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C807-2DFC-419B-B266-C0D403D50F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280AC9-ACC5-4767-891D-C9905E026656}"/>
              </a:ext>
            </a:extLst>
          </p:cNvPr>
          <p:cNvSpPr>
            <a:spLocks noGrp="1"/>
          </p:cNvSpPr>
          <p:nvPr>
            <p:ph type="dt" sz="half" idx="10"/>
          </p:nvPr>
        </p:nvSpPr>
        <p:spPr/>
        <p:txBody>
          <a:bodyPr/>
          <a:lstStyle/>
          <a:p>
            <a:fld id="{F0AF8018-5536-4CA5-815C-173139DB9E20}" type="datetimeFigureOut">
              <a:rPr lang="en-US" smtClean="0"/>
              <a:t>2024/03/12</a:t>
            </a:fld>
            <a:endParaRPr lang="en-US"/>
          </a:p>
        </p:txBody>
      </p:sp>
      <p:sp>
        <p:nvSpPr>
          <p:cNvPr id="4" name="Footer Placeholder 3">
            <a:extLst>
              <a:ext uri="{FF2B5EF4-FFF2-40B4-BE49-F238E27FC236}">
                <a16:creationId xmlns:a16="http://schemas.microsoft.com/office/drawing/2014/main" id="{5EF3814A-3BA2-44DD-BAC7-6B54754A07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2139C7-E90E-44CF-BF38-11407048D359}"/>
              </a:ext>
            </a:extLst>
          </p:cNvPr>
          <p:cNvSpPr>
            <a:spLocks noGrp="1"/>
          </p:cNvSpPr>
          <p:nvPr>
            <p:ph type="sldNum" sz="quarter" idx="12"/>
          </p:nvPr>
        </p:nvSpPr>
        <p:spPr/>
        <p:txBody>
          <a:bodyPr/>
          <a:lstStyle/>
          <a:p>
            <a:fld id="{06B6B195-4F32-4B7F-868E-C5E03D9B8B39}" type="slidenum">
              <a:rPr lang="en-US" smtClean="0"/>
              <a:t>‹#›</a:t>
            </a:fld>
            <a:endParaRPr lang="en-US"/>
          </a:p>
        </p:txBody>
      </p:sp>
    </p:spTree>
    <p:extLst>
      <p:ext uri="{BB962C8B-B14F-4D97-AF65-F5344CB8AC3E}">
        <p14:creationId xmlns:p14="http://schemas.microsoft.com/office/powerpoint/2010/main" val="4251451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2CF351-67AF-475A-9BBC-E9E63715784C}"/>
              </a:ext>
            </a:extLst>
          </p:cNvPr>
          <p:cNvSpPr>
            <a:spLocks noGrp="1"/>
          </p:cNvSpPr>
          <p:nvPr>
            <p:ph type="dt" sz="half" idx="10"/>
          </p:nvPr>
        </p:nvSpPr>
        <p:spPr/>
        <p:txBody>
          <a:bodyPr/>
          <a:lstStyle/>
          <a:p>
            <a:fld id="{F0AF8018-5536-4CA5-815C-173139DB9E20}" type="datetimeFigureOut">
              <a:rPr lang="en-US" smtClean="0"/>
              <a:t>2024/03/12</a:t>
            </a:fld>
            <a:endParaRPr lang="en-US"/>
          </a:p>
        </p:txBody>
      </p:sp>
      <p:sp>
        <p:nvSpPr>
          <p:cNvPr id="3" name="Footer Placeholder 2">
            <a:extLst>
              <a:ext uri="{FF2B5EF4-FFF2-40B4-BE49-F238E27FC236}">
                <a16:creationId xmlns:a16="http://schemas.microsoft.com/office/drawing/2014/main" id="{BBE31866-7FBA-4BDB-B024-2E4EB15953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9059B6-9C71-4E6D-8D07-5EB7421E85CC}"/>
              </a:ext>
            </a:extLst>
          </p:cNvPr>
          <p:cNvSpPr>
            <a:spLocks noGrp="1"/>
          </p:cNvSpPr>
          <p:nvPr>
            <p:ph type="sldNum" sz="quarter" idx="12"/>
          </p:nvPr>
        </p:nvSpPr>
        <p:spPr/>
        <p:txBody>
          <a:bodyPr/>
          <a:lstStyle/>
          <a:p>
            <a:fld id="{06B6B195-4F32-4B7F-868E-C5E03D9B8B39}" type="slidenum">
              <a:rPr lang="en-US" smtClean="0"/>
              <a:t>‹#›</a:t>
            </a:fld>
            <a:endParaRPr lang="en-US"/>
          </a:p>
        </p:txBody>
      </p:sp>
    </p:spTree>
    <p:extLst>
      <p:ext uri="{BB962C8B-B14F-4D97-AF65-F5344CB8AC3E}">
        <p14:creationId xmlns:p14="http://schemas.microsoft.com/office/powerpoint/2010/main" val="2070264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EDE3F-B3E8-4187-8617-A44907DFAF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0CD465-166E-4934-9AD0-8B9B392ADE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96EC82-2B0C-4AE5-9DF9-C44D465AB6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B79C41-CB4A-43D7-91D8-08750D4A1CAB}"/>
              </a:ext>
            </a:extLst>
          </p:cNvPr>
          <p:cNvSpPr>
            <a:spLocks noGrp="1"/>
          </p:cNvSpPr>
          <p:nvPr>
            <p:ph type="dt" sz="half" idx="10"/>
          </p:nvPr>
        </p:nvSpPr>
        <p:spPr/>
        <p:txBody>
          <a:bodyPr/>
          <a:lstStyle/>
          <a:p>
            <a:fld id="{F0AF8018-5536-4CA5-815C-173139DB9E20}" type="datetimeFigureOut">
              <a:rPr lang="en-US" smtClean="0"/>
              <a:t>2024/03/12</a:t>
            </a:fld>
            <a:endParaRPr lang="en-US"/>
          </a:p>
        </p:txBody>
      </p:sp>
      <p:sp>
        <p:nvSpPr>
          <p:cNvPr id="6" name="Footer Placeholder 5">
            <a:extLst>
              <a:ext uri="{FF2B5EF4-FFF2-40B4-BE49-F238E27FC236}">
                <a16:creationId xmlns:a16="http://schemas.microsoft.com/office/drawing/2014/main" id="{B7563CEE-0426-4215-981C-09F4AEEF61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279451-202A-4E82-9C01-CFEA8CCAB004}"/>
              </a:ext>
            </a:extLst>
          </p:cNvPr>
          <p:cNvSpPr>
            <a:spLocks noGrp="1"/>
          </p:cNvSpPr>
          <p:nvPr>
            <p:ph type="sldNum" sz="quarter" idx="12"/>
          </p:nvPr>
        </p:nvSpPr>
        <p:spPr/>
        <p:txBody>
          <a:bodyPr/>
          <a:lstStyle/>
          <a:p>
            <a:fld id="{06B6B195-4F32-4B7F-868E-C5E03D9B8B39}" type="slidenum">
              <a:rPr lang="en-US" smtClean="0"/>
              <a:t>‹#›</a:t>
            </a:fld>
            <a:endParaRPr lang="en-US"/>
          </a:p>
        </p:txBody>
      </p:sp>
    </p:spTree>
    <p:extLst>
      <p:ext uri="{BB962C8B-B14F-4D97-AF65-F5344CB8AC3E}">
        <p14:creationId xmlns:p14="http://schemas.microsoft.com/office/powerpoint/2010/main" val="357322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EA937-F70A-4D2C-85BF-F27ACAC330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63BEEB-D2CC-443F-B5E1-769E439E52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313CFD-C05F-4CB1-BC9E-E5FB1CFC22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266A63-9DC0-4615-B6C3-2E522E9ED377}"/>
              </a:ext>
            </a:extLst>
          </p:cNvPr>
          <p:cNvSpPr>
            <a:spLocks noGrp="1"/>
          </p:cNvSpPr>
          <p:nvPr>
            <p:ph type="dt" sz="half" idx="10"/>
          </p:nvPr>
        </p:nvSpPr>
        <p:spPr/>
        <p:txBody>
          <a:bodyPr/>
          <a:lstStyle/>
          <a:p>
            <a:fld id="{F0AF8018-5536-4CA5-815C-173139DB9E20}" type="datetimeFigureOut">
              <a:rPr lang="en-US" smtClean="0"/>
              <a:t>2024/03/12</a:t>
            </a:fld>
            <a:endParaRPr lang="en-US"/>
          </a:p>
        </p:txBody>
      </p:sp>
      <p:sp>
        <p:nvSpPr>
          <p:cNvPr id="6" name="Footer Placeholder 5">
            <a:extLst>
              <a:ext uri="{FF2B5EF4-FFF2-40B4-BE49-F238E27FC236}">
                <a16:creationId xmlns:a16="http://schemas.microsoft.com/office/drawing/2014/main" id="{B7A0F840-32A0-4508-8F0E-887E8334FB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EAC547-0F03-4936-A982-3248A6CA91C0}"/>
              </a:ext>
            </a:extLst>
          </p:cNvPr>
          <p:cNvSpPr>
            <a:spLocks noGrp="1"/>
          </p:cNvSpPr>
          <p:nvPr>
            <p:ph type="sldNum" sz="quarter" idx="12"/>
          </p:nvPr>
        </p:nvSpPr>
        <p:spPr/>
        <p:txBody>
          <a:bodyPr/>
          <a:lstStyle/>
          <a:p>
            <a:fld id="{06B6B195-4F32-4B7F-868E-C5E03D9B8B39}" type="slidenum">
              <a:rPr lang="en-US" smtClean="0"/>
              <a:t>‹#›</a:t>
            </a:fld>
            <a:endParaRPr lang="en-US"/>
          </a:p>
        </p:txBody>
      </p:sp>
    </p:spTree>
    <p:extLst>
      <p:ext uri="{BB962C8B-B14F-4D97-AF65-F5344CB8AC3E}">
        <p14:creationId xmlns:p14="http://schemas.microsoft.com/office/powerpoint/2010/main" val="122080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C06E39-FC3B-47D1-9BAC-B0F1438EB3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DAACC1-2391-4467-BD67-8DA926A177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909D95-AE5D-41AD-B740-7329DF28C3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AF8018-5536-4CA5-815C-173139DB9E20}" type="datetimeFigureOut">
              <a:rPr lang="en-US" smtClean="0"/>
              <a:t>2024/03/12</a:t>
            </a:fld>
            <a:endParaRPr lang="en-US"/>
          </a:p>
        </p:txBody>
      </p:sp>
      <p:sp>
        <p:nvSpPr>
          <p:cNvPr id="5" name="Footer Placeholder 4">
            <a:extLst>
              <a:ext uri="{FF2B5EF4-FFF2-40B4-BE49-F238E27FC236}">
                <a16:creationId xmlns:a16="http://schemas.microsoft.com/office/drawing/2014/main" id="{7DF7F4BE-EBA0-49A6-8B58-6FC1B219FF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56EE4F-DA4F-4C99-9CE0-8FDA9F086C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B6B195-4F32-4B7F-868E-C5E03D9B8B39}" type="slidenum">
              <a:rPr lang="en-US" smtClean="0"/>
              <a:t>‹#›</a:t>
            </a:fld>
            <a:endParaRPr lang="en-US"/>
          </a:p>
        </p:txBody>
      </p:sp>
    </p:spTree>
    <p:extLst>
      <p:ext uri="{BB962C8B-B14F-4D97-AF65-F5344CB8AC3E}">
        <p14:creationId xmlns:p14="http://schemas.microsoft.com/office/powerpoint/2010/main" val="11759495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0AEBA3A6-17E2-4453-9716-2598154AC57F}"/>
              </a:ext>
            </a:extLst>
          </p:cNvPr>
          <p:cNvSpPr>
            <a:spLocks noGrp="1"/>
          </p:cNvSpPr>
          <p:nvPr>
            <p:ph type="ctrTitle"/>
          </p:nvPr>
        </p:nvSpPr>
        <p:spPr>
          <a:xfrm>
            <a:off x="838199" y="1120676"/>
            <a:ext cx="7021513" cy="2308324"/>
          </a:xfrm>
        </p:spPr>
        <p:txBody>
          <a:bodyPr>
            <a:normAutofit/>
          </a:bodyPr>
          <a:lstStyle/>
          <a:p>
            <a:pPr algn="l"/>
            <a:r>
              <a:rPr lang="en-US" sz="4000" dirty="0">
                <a:solidFill>
                  <a:schemeClr val="bg1"/>
                </a:solidFill>
              </a:rPr>
              <a:t>Udacity Self Driving car engineer Nanodegree Program</a:t>
            </a:r>
            <a:br>
              <a:rPr lang="en-US" sz="4000" dirty="0">
                <a:solidFill>
                  <a:schemeClr val="bg1"/>
                </a:solidFill>
              </a:rPr>
            </a:br>
            <a:r>
              <a:rPr lang="en-US" sz="4000" dirty="0">
                <a:solidFill>
                  <a:schemeClr val="bg1"/>
                </a:solidFill>
              </a:rPr>
              <a:t>Chapter1- Computer Vision</a:t>
            </a:r>
          </a:p>
        </p:txBody>
      </p:sp>
      <p:sp>
        <p:nvSpPr>
          <p:cNvPr id="3" name="Subtitle 2">
            <a:extLst>
              <a:ext uri="{FF2B5EF4-FFF2-40B4-BE49-F238E27FC236}">
                <a16:creationId xmlns:a16="http://schemas.microsoft.com/office/drawing/2014/main" id="{672E5387-3D0A-43D3-9B4F-AFBD5C0CF777}"/>
              </a:ext>
            </a:extLst>
          </p:cNvPr>
          <p:cNvSpPr>
            <a:spLocks noGrp="1"/>
          </p:cNvSpPr>
          <p:nvPr>
            <p:ph type="subTitle" idx="1"/>
          </p:nvPr>
        </p:nvSpPr>
        <p:spPr>
          <a:xfrm>
            <a:off x="835024" y="3809999"/>
            <a:ext cx="7025753" cy="1012778"/>
          </a:xfrm>
        </p:spPr>
        <p:txBody>
          <a:bodyPr>
            <a:normAutofit/>
          </a:bodyPr>
          <a:lstStyle/>
          <a:p>
            <a:pPr algn="l"/>
            <a:r>
              <a:rPr lang="en-US" sz="1500" dirty="0">
                <a:solidFill>
                  <a:schemeClr val="bg1"/>
                </a:solidFill>
              </a:rPr>
              <a:t>Document prepared by - Poluri Nikhil </a:t>
            </a:r>
            <a:r>
              <a:rPr lang="en-US" sz="1500" dirty="0" err="1">
                <a:solidFill>
                  <a:schemeClr val="bg1"/>
                </a:solidFill>
              </a:rPr>
              <a:t>Koundinya</a:t>
            </a:r>
            <a:endParaRPr lang="en-US" sz="1500" dirty="0">
              <a:solidFill>
                <a:schemeClr val="bg1"/>
              </a:solidFill>
            </a:endParaRPr>
          </a:p>
          <a:p>
            <a:pPr algn="l"/>
            <a:r>
              <a:rPr lang="en-US" sz="1500" dirty="0">
                <a:solidFill>
                  <a:schemeClr val="bg1"/>
                </a:solidFill>
              </a:rPr>
              <a:t>INTRODUCTION TO DL USING CV</a:t>
            </a:r>
          </a:p>
        </p:txBody>
      </p:sp>
    </p:spTree>
    <p:extLst>
      <p:ext uri="{BB962C8B-B14F-4D97-AF65-F5344CB8AC3E}">
        <p14:creationId xmlns:p14="http://schemas.microsoft.com/office/powerpoint/2010/main" val="178506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5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70D82B-E81B-4480-8580-8BCFC73A96FB}"/>
              </a:ext>
            </a:extLst>
          </p:cNvPr>
          <p:cNvSpPr/>
          <p:nvPr/>
        </p:nvSpPr>
        <p:spPr>
          <a:xfrm>
            <a:off x="4376737" y="213360"/>
            <a:ext cx="3098800" cy="75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p:txBody>
      </p:sp>
      <p:sp>
        <p:nvSpPr>
          <p:cNvPr id="5" name="Rectangle 4">
            <a:extLst>
              <a:ext uri="{FF2B5EF4-FFF2-40B4-BE49-F238E27FC236}">
                <a16:creationId xmlns:a16="http://schemas.microsoft.com/office/drawing/2014/main" id="{F7C15F48-F165-4618-9D80-309B3CA8B984}"/>
              </a:ext>
            </a:extLst>
          </p:cNvPr>
          <p:cNvSpPr/>
          <p:nvPr/>
        </p:nvSpPr>
        <p:spPr>
          <a:xfrm>
            <a:off x="4376737" y="1534160"/>
            <a:ext cx="3098800" cy="75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Unsupervised Learning</a:t>
            </a:r>
          </a:p>
        </p:txBody>
      </p:sp>
      <p:sp>
        <p:nvSpPr>
          <p:cNvPr id="6" name="Rectangle 5">
            <a:extLst>
              <a:ext uri="{FF2B5EF4-FFF2-40B4-BE49-F238E27FC236}">
                <a16:creationId xmlns:a16="http://schemas.microsoft.com/office/drawing/2014/main" id="{9BF014F7-69F7-4960-862E-E5C8C76F1500}"/>
              </a:ext>
            </a:extLst>
          </p:cNvPr>
          <p:cNvSpPr/>
          <p:nvPr/>
        </p:nvSpPr>
        <p:spPr>
          <a:xfrm>
            <a:off x="802641" y="1534160"/>
            <a:ext cx="3098800" cy="75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Supervised Learning</a:t>
            </a:r>
          </a:p>
        </p:txBody>
      </p:sp>
      <p:sp>
        <p:nvSpPr>
          <p:cNvPr id="7" name="Rectangle 6">
            <a:extLst>
              <a:ext uri="{FF2B5EF4-FFF2-40B4-BE49-F238E27FC236}">
                <a16:creationId xmlns:a16="http://schemas.microsoft.com/office/drawing/2014/main" id="{E1963D23-9070-4C30-94C3-D45A090240E3}"/>
              </a:ext>
            </a:extLst>
          </p:cNvPr>
          <p:cNvSpPr/>
          <p:nvPr/>
        </p:nvSpPr>
        <p:spPr>
          <a:xfrm>
            <a:off x="8290559" y="1534160"/>
            <a:ext cx="3098800" cy="75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Reinforcement Learning</a:t>
            </a:r>
          </a:p>
        </p:txBody>
      </p:sp>
      <p:pic>
        <p:nvPicPr>
          <p:cNvPr id="9" name="Picture 8">
            <a:extLst>
              <a:ext uri="{FF2B5EF4-FFF2-40B4-BE49-F238E27FC236}">
                <a16:creationId xmlns:a16="http://schemas.microsoft.com/office/drawing/2014/main" id="{7174A766-2B77-4422-B973-FD8368E41EE5}"/>
              </a:ext>
            </a:extLst>
          </p:cNvPr>
          <p:cNvPicPr>
            <a:picLocks noChangeAspect="1"/>
          </p:cNvPicPr>
          <p:nvPr/>
        </p:nvPicPr>
        <p:blipFill>
          <a:blip r:embed="rId2"/>
          <a:stretch>
            <a:fillRect/>
          </a:stretch>
        </p:blipFill>
        <p:spPr>
          <a:xfrm>
            <a:off x="4645342" y="2594291"/>
            <a:ext cx="2759075" cy="2771775"/>
          </a:xfrm>
          <a:prstGeom prst="rect">
            <a:avLst/>
          </a:prstGeom>
        </p:spPr>
      </p:pic>
      <p:pic>
        <p:nvPicPr>
          <p:cNvPr id="11" name="Picture 10">
            <a:extLst>
              <a:ext uri="{FF2B5EF4-FFF2-40B4-BE49-F238E27FC236}">
                <a16:creationId xmlns:a16="http://schemas.microsoft.com/office/drawing/2014/main" id="{2458092A-DCD1-438E-A87B-9D074DDE78EC}"/>
              </a:ext>
            </a:extLst>
          </p:cNvPr>
          <p:cNvPicPr>
            <a:picLocks noChangeAspect="1"/>
          </p:cNvPicPr>
          <p:nvPr/>
        </p:nvPicPr>
        <p:blipFill>
          <a:blip r:embed="rId3"/>
          <a:stretch>
            <a:fillRect/>
          </a:stretch>
        </p:blipFill>
        <p:spPr>
          <a:xfrm>
            <a:off x="666116" y="2479992"/>
            <a:ext cx="3371850" cy="3000375"/>
          </a:xfrm>
          <a:prstGeom prst="rect">
            <a:avLst/>
          </a:prstGeom>
        </p:spPr>
      </p:pic>
      <p:sp>
        <p:nvSpPr>
          <p:cNvPr id="12" name="TextBox 11">
            <a:extLst>
              <a:ext uri="{FF2B5EF4-FFF2-40B4-BE49-F238E27FC236}">
                <a16:creationId xmlns:a16="http://schemas.microsoft.com/office/drawing/2014/main" id="{F284B335-6FAF-44CC-924B-BD3D476FC185}"/>
              </a:ext>
            </a:extLst>
          </p:cNvPr>
          <p:cNvSpPr txBox="1"/>
          <p:nvPr/>
        </p:nvSpPr>
        <p:spPr>
          <a:xfrm>
            <a:off x="666116" y="5811520"/>
            <a:ext cx="3371850" cy="646331"/>
          </a:xfrm>
          <a:prstGeom prst="rect">
            <a:avLst/>
          </a:prstGeom>
          <a:noFill/>
        </p:spPr>
        <p:txBody>
          <a:bodyPr wrap="square" rtlCol="0">
            <a:spAutoFit/>
          </a:bodyPr>
          <a:lstStyle/>
          <a:p>
            <a:r>
              <a:rPr lang="en-US" dirty="0"/>
              <a:t>Classification</a:t>
            </a:r>
          </a:p>
          <a:p>
            <a:r>
              <a:rPr lang="en-US" dirty="0"/>
              <a:t>Regression</a:t>
            </a:r>
          </a:p>
        </p:txBody>
      </p:sp>
      <p:sp>
        <p:nvSpPr>
          <p:cNvPr id="13" name="TextBox 12">
            <a:extLst>
              <a:ext uri="{FF2B5EF4-FFF2-40B4-BE49-F238E27FC236}">
                <a16:creationId xmlns:a16="http://schemas.microsoft.com/office/drawing/2014/main" id="{C1ADA7C0-2EB2-4C61-906B-DFC67B4BB9F8}"/>
              </a:ext>
            </a:extLst>
          </p:cNvPr>
          <p:cNvSpPr txBox="1"/>
          <p:nvPr/>
        </p:nvSpPr>
        <p:spPr>
          <a:xfrm>
            <a:off x="4782186" y="5811520"/>
            <a:ext cx="3371850" cy="369332"/>
          </a:xfrm>
          <a:prstGeom prst="rect">
            <a:avLst/>
          </a:prstGeom>
          <a:noFill/>
        </p:spPr>
        <p:txBody>
          <a:bodyPr wrap="square" rtlCol="0">
            <a:spAutoFit/>
          </a:bodyPr>
          <a:lstStyle/>
          <a:p>
            <a:r>
              <a:rPr lang="en-US" dirty="0"/>
              <a:t>Clustering</a:t>
            </a:r>
          </a:p>
        </p:txBody>
      </p:sp>
    </p:spTree>
    <p:extLst>
      <p:ext uri="{BB962C8B-B14F-4D97-AF65-F5344CB8AC3E}">
        <p14:creationId xmlns:p14="http://schemas.microsoft.com/office/powerpoint/2010/main" val="34739402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5772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2521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8898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82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7618020-4651-467E-8B07-EAF6E49B52BF}"/>
              </a:ext>
            </a:extLst>
          </p:cNvPr>
          <p:cNvSpPr txBox="1"/>
          <p:nvPr/>
        </p:nvSpPr>
        <p:spPr>
          <a:xfrm>
            <a:off x="0" y="0"/>
            <a:ext cx="11487704" cy="1200329"/>
          </a:xfrm>
          <a:prstGeom prst="rect">
            <a:avLst/>
          </a:prstGeom>
          <a:noFill/>
        </p:spPr>
        <p:txBody>
          <a:bodyPr wrap="square" rtlCol="0">
            <a:spAutoFit/>
          </a:bodyPr>
          <a:lstStyle/>
          <a:p>
            <a:r>
              <a:rPr lang="en-IN" dirty="0"/>
              <a:t>Note: In supervised learning, we require access to labelled data. The labelling task comes at a great cost. There are companies that perform only labelling task for DL teams.</a:t>
            </a:r>
          </a:p>
          <a:p>
            <a:endParaRPr lang="en-IN" dirty="0"/>
          </a:p>
          <a:p>
            <a:r>
              <a:rPr lang="en-IN" dirty="0"/>
              <a:t>These terms will be frequently encountered in ML problem.</a:t>
            </a:r>
          </a:p>
        </p:txBody>
      </p:sp>
      <p:pic>
        <p:nvPicPr>
          <p:cNvPr id="5" name="図 4">
            <a:extLst>
              <a:ext uri="{FF2B5EF4-FFF2-40B4-BE49-F238E27FC236}">
                <a16:creationId xmlns:a16="http://schemas.microsoft.com/office/drawing/2014/main" id="{1C3AE7D3-B3EC-4798-BA10-9CD70E90DE80}"/>
              </a:ext>
            </a:extLst>
          </p:cNvPr>
          <p:cNvPicPr>
            <a:picLocks noChangeAspect="1"/>
          </p:cNvPicPr>
          <p:nvPr/>
        </p:nvPicPr>
        <p:blipFill>
          <a:blip r:embed="rId2"/>
          <a:stretch>
            <a:fillRect/>
          </a:stretch>
        </p:blipFill>
        <p:spPr>
          <a:xfrm>
            <a:off x="85124" y="1200329"/>
            <a:ext cx="6386697" cy="2646597"/>
          </a:xfrm>
          <a:prstGeom prst="rect">
            <a:avLst/>
          </a:prstGeom>
        </p:spPr>
      </p:pic>
      <p:pic>
        <p:nvPicPr>
          <p:cNvPr id="6" name="図 5">
            <a:extLst>
              <a:ext uri="{FF2B5EF4-FFF2-40B4-BE49-F238E27FC236}">
                <a16:creationId xmlns:a16="http://schemas.microsoft.com/office/drawing/2014/main" id="{D3B27FBB-C85D-4E75-AA86-F020499320F2}"/>
              </a:ext>
            </a:extLst>
          </p:cNvPr>
          <p:cNvPicPr>
            <a:picLocks noChangeAspect="1"/>
          </p:cNvPicPr>
          <p:nvPr/>
        </p:nvPicPr>
        <p:blipFill>
          <a:blip r:embed="rId3"/>
          <a:stretch>
            <a:fillRect/>
          </a:stretch>
        </p:blipFill>
        <p:spPr>
          <a:xfrm>
            <a:off x="155801" y="3990796"/>
            <a:ext cx="6524625" cy="1666875"/>
          </a:xfrm>
          <a:prstGeom prst="rect">
            <a:avLst/>
          </a:prstGeom>
        </p:spPr>
      </p:pic>
    </p:spTree>
    <p:extLst>
      <p:ext uri="{BB962C8B-B14F-4D97-AF65-F5344CB8AC3E}">
        <p14:creationId xmlns:p14="http://schemas.microsoft.com/office/powerpoint/2010/main" val="3769793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D93F345-341A-48CA-B231-AF6E40478248}"/>
              </a:ext>
            </a:extLst>
          </p:cNvPr>
          <p:cNvSpPr/>
          <p:nvPr/>
        </p:nvSpPr>
        <p:spPr>
          <a:xfrm>
            <a:off x="82518" y="119394"/>
            <a:ext cx="2865208" cy="369332"/>
          </a:xfrm>
          <a:prstGeom prst="rect">
            <a:avLst/>
          </a:prstGeom>
        </p:spPr>
        <p:txBody>
          <a:bodyPr wrap="none">
            <a:spAutoFit/>
          </a:bodyPr>
          <a:lstStyle/>
          <a:p>
            <a:r>
              <a:rPr lang="en-IN" dirty="0">
                <a:solidFill>
                  <a:srgbClr val="0B0B0B"/>
                </a:solidFill>
                <a:latin typeface="var(--chakra-fonts-heading)"/>
              </a:rPr>
              <a:t>Why CV Is Important for SDC</a:t>
            </a:r>
            <a:endParaRPr lang="en-IN" b="0" i="0" dirty="0">
              <a:solidFill>
                <a:srgbClr val="0B0B0B"/>
              </a:solidFill>
              <a:effectLst/>
              <a:latin typeface="var(--chakra-fonts-heading)"/>
            </a:endParaRPr>
          </a:p>
        </p:txBody>
      </p:sp>
      <p:pic>
        <p:nvPicPr>
          <p:cNvPr id="5" name="図 4">
            <a:extLst>
              <a:ext uri="{FF2B5EF4-FFF2-40B4-BE49-F238E27FC236}">
                <a16:creationId xmlns:a16="http://schemas.microsoft.com/office/drawing/2014/main" id="{616A61BC-BDE5-4F38-82E3-2E7726861AB9}"/>
              </a:ext>
            </a:extLst>
          </p:cNvPr>
          <p:cNvPicPr>
            <a:picLocks noChangeAspect="1"/>
          </p:cNvPicPr>
          <p:nvPr/>
        </p:nvPicPr>
        <p:blipFill>
          <a:blip r:embed="rId2"/>
          <a:stretch>
            <a:fillRect/>
          </a:stretch>
        </p:blipFill>
        <p:spPr>
          <a:xfrm>
            <a:off x="82518" y="576068"/>
            <a:ext cx="6877575" cy="4203632"/>
          </a:xfrm>
          <a:prstGeom prst="rect">
            <a:avLst/>
          </a:prstGeom>
        </p:spPr>
      </p:pic>
      <p:sp>
        <p:nvSpPr>
          <p:cNvPr id="6" name="テキスト ボックス 5">
            <a:extLst>
              <a:ext uri="{FF2B5EF4-FFF2-40B4-BE49-F238E27FC236}">
                <a16:creationId xmlns:a16="http://schemas.microsoft.com/office/drawing/2014/main" id="{4123EBEC-1019-4BC9-BDDC-A7D5767D6DB5}"/>
              </a:ext>
            </a:extLst>
          </p:cNvPr>
          <p:cNvSpPr txBox="1"/>
          <p:nvPr/>
        </p:nvSpPr>
        <p:spPr>
          <a:xfrm>
            <a:off x="257453" y="5015883"/>
            <a:ext cx="5708342" cy="1200329"/>
          </a:xfrm>
          <a:prstGeom prst="rect">
            <a:avLst/>
          </a:prstGeom>
          <a:noFill/>
        </p:spPr>
        <p:txBody>
          <a:bodyPr wrap="square" rtlCol="0">
            <a:spAutoFit/>
          </a:bodyPr>
          <a:lstStyle/>
          <a:p>
            <a:r>
              <a:rPr lang="en-IN" dirty="0"/>
              <a:t>What can a CV system do in a</a:t>
            </a:r>
            <a:r>
              <a:rPr lang="ja-JP" altLang="en-US" dirty="0"/>
              <a:t> </a:t>
            </a:r>
            <a:r>
              <a:rPr lang="en-IN" altLang="ja-JP" dirty="0"/>
              <a:t>self</a:t>
            </a:r>
            <a:r>
              <a:rPr lang="ja-JP" altLang="en-US" dirty="0"/>
              <a:t> </a:t>
            </a:r>
            <a:r>
              <a:rPr lang="en-IN" altLang="ja-JP" dirty="0"/>
              <a:t>driving</a:t>
            </a:r>
            <a:r>
              <a:rPr lang="ja-JP" altLang="en-US" dirty="0"/>
              <a:t> </a:t>
            </a:r>
            <a:r>
              <a:rPr lang="en-IN" altLang="ja-JP" dirty="0"/>
              <a:t>car</a:t>
            </a:r>
          </a:p>
          <a:p>
            <a:r>
              <a:rPr lang="en-IN" dirty="0"/>
              <a:t>1- car detection</a:t>
            </a:r>
          </a:p>
          <a:p>
            <a:r>
              <a:rPr lang="en-IN" dirty="0"/>
              <a:t>2- Traffic light and traffic sign</a:t>
            </a:r>
          </a:p>
          <a:p>
            <a:r>
              <a:rPr lang="en-IN" dirty="0"/>
              <a:t>3- Pedestrian detection</a:t>
            </a:r>
          </a:p>
        </p:txBody>
      </p:sp>
      <p:sp>
        <p:nvSpPr>
          <p:cNvPr id="7" name="正方形/長方形 6">
            <a:extLst>
              <a:ext uri="{FF2B5EF4-FFF2-40B4-BE49-F238E27FC236}">
                <a16:creationId xmlns:a16="http://schemas.microsoft.com/office/drawing/2014/main" id="{4EC4E8CB-5E35-48DF-8123-0F2717FC8816}"/>
              </a:ext>
            </a:extLst>
          </p:cNvPr>
          <p:cNvSpPr/>
          <p:nvPr/>
        </p:nvSpPr>
        <p:spPr>
          <a:xfrm>
            <a:off x="4805778" y="4867042"/>
            <a:ext cx="7285607" cy="1477328"/>
          </a:xfrm>
          <a:prstGeom prst="rect">
            <a:avLst/>
          </a:prstGeom>
        </p:spPr>
        <p:txBody>
          <a:bodyPr wrap="square">
            <a:spAutoFit/>
          </a:bodyPr>
          <a:lstStyle/>
          <a:p>
            <a:r>
              <a:rPr lang="en-IN" dirty="0">
                <a:solidFill>
                  <a:srgbClr val="0B0B0B"/>
                </a:solidFill>
                <a:latin typeface="Open Sans" panose="020B0606030504020204"/>
              </a:rPr>
              <a:t>Deep Learning algorithms are now the </a:t>
            </a:r>
            <a:r>
              <a:rPr lang="en-IN" b="1" dirty="0">
                <a:solidFill>
                  <a:srgbClr val="0B0B0B"/>
                </a:solidFill>
                <a:latin typeface="Open Sans" panose="020B0606030504020204"/>
              </a:rPr>
              <a:t>state of the art (SOTA)</a:t>
            </a:r>
            <a:r>
              <a:rPr lang="en-IN" dirty="0">
                <a:solidFill>
                  <a:srgbClr val="0B0B0B"/>
                </a:solidFill>
                <a:latin typeface="Open Sans" panose="020B0606030504020204"/>
              </a:rPr>
              <a:t> in most computer vision problems, such as image classification or object detection. Therefore, they are now in every SDC system. However, using deep learning adds additional constraints to the system because they require more computational power.</a:t>
            </a:r>
            <a:endParaRPr lang="en-IN" dirty="0"/>
          </a:p>
        </p:txBody>
      </p:sp>
    </p:spTree>
    <p:extLst>
      <p:ext uri="{BB962C8B-B14F-4D97-AF65-F5344CB8AC3E}">
        <p14:creationId xmlns:p14="http://schemas.microsoft.com/office/powerpoint/2010/main" val="3785732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FB6E57-4B7E-4B4C-93E1-466DDC8389C5}"/>
              </a:ext>
            </a:extLst>
          </p:cNvPr>
          <p:cNvPicPr>
            <a:picLocks noChangeAspect="1"/>
          </p:cNvPicPr>
          <p:nvPr/>
        </p:nvPicPr>
        <p:blipFill>
          <a:blip r:embed="rId2"/>
          <a:stretch>
            <a:fillRect/>
          </a:stretch>
        </p:blipFill>
        <p:spPr>
          <a:xfrm>
            <a:off x="185103" y="118950"/>
            <a:ext cx="7790498" cy="3212839"/>
          </a:xfrm>
          <a:prstGeom prst="rect">
            <a:avLst/>
          </a:prstGeom>
        </p:spPr>
      </p:pic>
      <p:pic>
        <p:nvPicPr>
          <p:cNvPr id="7" name="Picture 6">
            <a:extLst>
              <a:ext uri="{FF2B5EF4-FFF2-40B4-BE49-F238E27FC236}">
                <a16:creationId xmlns:a16="http://schemas.microsoft.com/office/drawing/2014/main" id="{4CFEC429-8C23-480D-93ED-1B6B91DA3A44}"/>
              </a:ext>
            </a:extLst>
          </p:cNvPr>
          <p:cNvPicPr>
            <a:picLocks noChangeAspect="1"/>
          </p:cNvPicPr>
          <p:nvPr/>
        </p:nvPicPr>
        <p:blipFill>
          <a:blip r:embed="rId3"/>
          <a:stretch>
            <a:fillRect/>
          </a:stretch>
        </p:blipFill>
        <p:spPr>
          <a:xfrm>
            <a:off x="0" y="3526211"/>
            <a:ext cx="12212942" cy="2778760"/>
          </a:xfrm>
          <a:prstGeom prst="rect">
            <a:avLst/>
          </a:prstGeom>
        </p:spPr>
      </p:pic>
    </p:spTree>
    <p:extLst>
      <p:ext uri="{BB962C8B-B14F-4D97-AF65-F5344CB8AC3E}">
        <p14:creationId xmlns:p14="http://schemas.microsoft.com/office/powerpoint/2010/main" val="3981201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27461-3F62-41B8-81DB-2E695B38E1B1}"/>
              </a:ext>
            </a:extLst>
          </p:cNvPr>
          <p:cNvSpPr>
            <a:spLocks noGrp="1"/>
          </p:cNvSpPr>
          <p:nvPr>
            <p:ph type="title"/>
          </p:nvPr>
        </p:nvSpPr>
        <p:spPr>
          <a:xfrm>
            <a:off x="190182" y="0"/>
            <a:ext cx="10515600" cy="1325563"/>
          </a:xfrm>
        </p:spPr>
        <p:txBody>
          <a:bodyPr/>
          <a:lstStyle/>
          <a:p>
            <a:r>
              <a:rPr lang="en-US" dirty="0"/>
              <a:t>Basics and History of DL</a:t>
            </a:r>
          </a:p>
        </p:txBody>
      </p:sp>
      <p:pic>
        <p:nvPicPr>
          <p:cNvPr id="5" name="Content Placeholder 4">
            <a:extLst>
              <a:ext uri="{FF2B5EF4-FFF2-40B4-BE49-F238E27FC236}">
                <a16:creationId xmlns:a16="http://schemas.microsoft.com/office/drawing/2014/main" id="{1B700A82-5A14-4BF0-B48D-B0C1DE35076B}"/>
              </a:ext>
            </a:extLst>
          </p:cNvPr>
          <p:cNvPicPr>
            <a:picLocks noGrp="1" noChangeAspect="1"/>
          </p:cNvPicPr>
          <p:nvPr>
            <p:ph idx="1"/>
          </p:nvPr>
        </p:nvPicPr>
        <p:blipFill>
          <a:blip r:embed="rId2"/>
          <a:stretch>
            <a:fillRect/>
          </a:stretch>
        </p:blipFill>
        <p:spPr>
          <a:xfrm>
            <a:off x="140649" y="1497720"/>
            <a:ext cx="6624135" cy="2495159"/>
          </a:xfrm>
        </p:spPr>
      </p:pic>
      <p:pic>
        <p:nvPicPr>
          <p:cNvPr id="7" name="Picture 6">
            <a:extLst>
              <a:ext uri="{FF2B5EF4-FFF2-40B4-BE49-F238E27FC236}">
                <a16:creationId xmlns:a16="http://schemas.microsoft.com/office/drawing/2014/main" id="{A7DC7E0A-2794-4FBB-B204-3A9E13FFEB08}"/>
              </a:ext>
            </a:extLst>
          </p:cNvPr>
          <p:cNvPicPr>
            <a:picLocks noChangeAspect="1"/>
          </p:cNvPicPr>
          <p:nvPr/>
        </p:nvPicPr>
        <p:blipFill>
          <a:blip r:embed="rId3"/>
          <a:stretch>
            <a:fillRect/>
          </a:stretch>
        </p:blipFill>
        <p:spPr>
          <a:xfrm>
            <a:off x="65894" y="4182698"/>
            <a:ext cx="6893509" cy="2276402"/>
          </a:xfrm>
          <a:prstGeom prst="rect">
            <a:avLst/>
          </a:prstGeom>
        </p:spPr>
      </p:pic>
      <p:cxnSp>
        <p:nvCxnSpPr>
          <p:cNvPr id="4" name="直線矢印コネクタ 3">
            <a:extLst>
              <a:ext uri="{FF2B5EF4-FFF2-40B4-BE49-F238E27FC236}">
                <a16:creationId xmlns:a16="http://schemas.microsoft.com/office/drawing/2014/main" id="{FF3477D5-05C4-4C89-979D-E067CB77D7F3}"/>
              </a:ext>
            </a:extLst>
          </p:cNvPr>
          <p:cNvCxnSpPr>
            <a:cxnSpLocks/>
          </p:cNvCxnSpPr>
          <p:nvPr/>
        </p:nvCxnSpPr>
        <p:spPr>
          <a:xfrm flipH="1">
            <a:off x="6578355" y="2199897"/>
            <a:ext cx="843377" cy="545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AADA298F-5E20-4C96-B17C-F7B4063BE55D}"/>
              </a:ext>
            </a:extLst>
          </p:cNvPr>
          <p:cNvSpPr txBox="1"/>
          <p:nvPr/>
        </p:nvSpPr>
        <p:spPr>
          <a:xfrm>
            <a:off x="7111015" y="1830565"/>
            <a:ext cx="1491448" cy="369332"/>
          </a:xfrm>
          <a:prstGeom prst="rect">
            <a:avLst/>
          </a:prstGeom>
          <a:noFill/>
        </p:spPr>
        <p:txBody>
          <a:bodyPr wrap="square" rtlCol="0">
            <a:spAutoFit/>
          </a:bodyPr>
          <a:lstStyle/>
          <a:p>
            <a:r>
              <a:rPr lang="en-IN" dirty="0"/>
              <a:t>Output layers</a:t>
            </a:r>
          </a:p>
        </p:txBody>
      </p:sp>
      <p:sp>
        <p:nvSpPr>
          <p:cNvPr id="8" name="テキスト ボックス 7">
            <a:extLst>
              <a:ext uri="{FF2B5EF4-FFF2-40B4-BE49-F238E27FC236}">
                <a16:creationId xmlns:a16="http://schemas.microsoft.com/office/drawing/2014/main" id="{CA20CAEF-11E5-4603-A495-E9D92EF72F4D}"/>
              </a:ext>
            </a:extLst>
          </p:cNvPr>
          <p:cNvSpPr txBox="1"/>
          <p:nvPr/>
        </p:nvSpPr>
        <p:spPr>
          <a:xfrm>
            <a:off x="2549372" y="1128388"/>
            <a:ext cx="1491448" cy="369332"/>
          </a:xfrm>
          <a:prstGeom prst="rect">
            <a:avLst/>
          </a:prstGeom>
          <a:noFill/>
        </p:spPr>
        <p:txBody>
          <a:bodyPr wrap="square" rtlCol="0">
            <a:spAutoFit/>
          </a:bodyPr>
          <a:lstStyle/>
          <a:p>
            <a:r>
              <a:rPr lang="en-IN" dirty="0"/>
              <a:t>Input layers</a:t>
            </a:r>
          </a:p>
        </p:txBody>
      </p:sp>
      <p:cxnSp>
        <p:nvCxnSpPr>
          <p:cNvPr id="9" name="直線矢印コネクタ 8">
            <a:extLst>
              <a:ext uri="{FF2B5EF4-FFF2-40B4-BE49-F238E27FC236}">
                <a16:creationId xmlns:a16="http://schemas.microsoft.com/office/drawing/2014/main" id="{69B39A39-F26D-403C-80D5-9CD558FBCCEC}"/>
              </a:ext>
            </a:extLst>
          </p:cNvPr>
          <p:cNvCxnSpPr>
            <a:cxnSpLocks/>
            <a:stCxn id="8" idx="2"/>
          </p:cNvCxnSpPr>
          <p:nvPr/>
        </p:nvCxnSpPr>
        <p:spPr>
          <a:xfrm flipH="1">
            <a:off x="3107184" y="1497720"/>
            <a:ext cx="187912" cy="881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29D3F037-5BBB-44B9-BDC3-765FF7EBBA71}"/>
              </a:ext>
            </a:extLst>
          </p:cNvPr>
          <p:cNvCxnSpPr>
            <a:cxnSpLocks/>
          </p:cNvCxnSpPr>
          <p:nvPr/>
        </p:nvCxnSpPr>
        <p:spPr>
          <a:xfrm flipH="1">
            <a:off x="5309587" y="1238967"/>
            <a:ext cx="93215" cy="776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94A832E7-2C8F-4532-83BA-43BDAAF451DC}"/>
              </a:ext>
            </a:extLst>
          </p:cNvPr>
          <p:cNvSpPr txBox="1"/>
          <p:nvPr/>
        </p:nvSpPr>
        <p:spPr>
          <a:xfrm>
            <a:off x="4702258" y="866475"/>
            <a:ext cx="1491448" cy="369332"/>
          </a:xfrm>
          <a:prstGeom prst="rect">
            <a:avLst/>
          </a:prstGeom>
          <a:noFill/>
        </p:spPr>
        <p:txBody>
          <a:bodyPr wrap="square" rtlCol="0">
            <a:spAutoFit/>
          </a:bodyPr>
          <a:lstStyle/>
          <a:p>
            <a:r>
              <a:rPr lang="en-IN" dirty="0"/>
              <a:t>Hidden layers</a:t>
            </a:r>
          </a:p>
        </p:txBody>
      </p:sp>
      <p:sp>
        <p:nvSpPr>
          <p:cNvPr id="13" name="テキスト ボックス 12">
            <a:extLst>
              <a:ext uri="{FF2B5EF4-FFF2-40B4-BE49-F238E27FC236}">
                <a16:creationId xmlns:a16="http://schemas.microsoft.com/office/drawing/2014/main" id="{E310D5E0-1344-47C3-AAC1-DEEA434F7608}"/>
              </a:ext>
            </a:extLst>
          </p:cNvPr>
          <p:cNvSpPr txBox="1"/>
          <p:nvPr/>
        </p:nvSpPr>
        <p:spPr>
          <a:xfrm>
            <a:off x="6764784" y="2826610"/>
            <a:ext cx="5427216" cy="2031325"/>
          </a:xfrm>
          <a:prstGeom prst="rect">
            <a:avLst/>
          </a:prstGeom>
          <a:noFill/>
        </p:spPr>
        <p:txBody>
          <a:bodyPr wrap="square" rtlCol="0">
            <a:spAutoFit/>
          </a:bodyPr>
          <a:lstStyle/>
          <a:p>
            <a:r>
              <a:rPr lang="en-IN" dirty="0"/>
              <a:t>The term DL comes from Deep neural networks where many layers are stacked. In this figure, each neuron in a layer is connected to each neuron of the previous layer and connected to each neuron of the next layer. </a:t>
            </a:r>
            <a:r>
              <a:rPr lang="en-IN" b="1" dirty="0"/>
              <a:t>This is called Feed Forward Neural N/W.</a:t>
            </a:r>
            <a:r>
              <a:rPr lang="en-IN" dirty="0"/>
              <a:t> A neuron receives an input signal and are activated or not based on this input. We say that the neuron is firing if it is activated.</a:t>
            </a:r>
          </a:p>
        </p:txBody>
      </p:sp>
    </p:spTree>
    <p:extLst>
      <p:ext uri="{BB962C8B-B14F-4D97-AF65-F5344CB8AC3E}">
        <p14:creationId xmlns:p14="http://schemas.microsoft.com/office/powerpoint/2010/main" val="3092254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C6AFB84-FAE4-4192-B204-B6C224D3C86B}"/>
              </a:ext>
            </a:extLst>
          </p:cNvPr>
          <p:cNvPicPr>
            <a:picLocks noChangeAspect="1"/>
          </p:cNvPicPr>
          <p:nvPr/>
        </p:nvPicPr>
        <p:blipFill>
          <a:blip r:embed="rId2"/>
          <a:stretch>
            <a:fillRect/>
          </a:stretch>
        </p:blipFill>
        <p:spPr>
          <a:xfrm>
            <a:off x="353212" y="106531"/>
            <a:ext cx="9292470" cy="3422249"/>
          </a:xfrm>
          <a:prstGeom prst="rect">
            <a:avLst/>
          </a:prstGeom>
        </p:spPr>
      </p:pic>
    </p:spTree>
    <p:extLst>
      <p:ext uri="{BB962C8B-B14F-4D97-AF65-F5344CB8AC3E}">
        <p14:creationId xmlns:p14="http://schemas.microsoft.com/office/powerpoint/2010/main" val="2395170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EDEDB3D5-7335-4E17-A5B5-3F5FD8FD46D9}"/>
              </a:ext>
            </a:extLst>
          </p:cNvPr>
          <p:cNvPicPr>
            <a:picLocks noChangeAspect="1"/>
          </p:cNvPicPr>
          <p:nvPr/>
        </p:nvPicPr>
        <p:blipFill>
          <a:blip r:embed="rId2"/>
          <a:stretch>
            <a:fillRect/>
          </a:stretch>
        </p:blipFill>
        <p:spPr>
          <a:xfrm>
            <a:off x="762407" y="2367279"/>
            <a:ext cx="5080822" cy="2807153"/>
          </a:xfrm>
          <a:prstGeom prst="rect">
            <a:avLst/>
          </a:prstGeom>
        </p:spPr>
      </p:pic>
      <p:cxnSp>
        <p:nvCxnSpPr>
          <p:cNvPr id="18" name="Straight Connector 17">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63D5B71-F7CA-4FC9-9D60-1B4082F423D9}"/>
              </a:ext>
            </a:extLst>
          </p:cNvPr>
          <p:cNvPicPr>
            <a:picLocks noChangeAspect="1"/>
          </p:cNvPicPr>
          <p:nvPr/>
        </p:nvPicPr>
        <p:blipFill>
          <a:blip r:embed="rId3"/>
          <a:stretch>
            <a:fillRect/>
          </a:stretch>
        </p:blipFill>
        <p:spPr>
          <a:xfrm>
            <a:off x="6170052" y="2367280"/>
            <a:ext cx="5401838" cy="2418080"/>
          </a:xfrm>
          <a:prstGeom prst="rect">
            <a:avLst/>
          </a:prstGeom>
        </p:spPr>
      </p:pic>
    </p:spTree>
    <p:extLst>
      <p:ext uri="{BB962C8B-B14F-4D97-AF65-F5344CB8AC3E}">
        <p14:creationId xmlns:p14="http://schemas.microsoft.com/office/powerpoint/2010/main" val="1702781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1776D3-9869-4D99-B269-6859350DD908}"/>
              </a:ext>
            </a:extLst>
          </p:cNvPr>
          <p:cNvPicPr>
            <a:picLocks noChangeAspect="1"/>
          </p:cNvPicPr>
          <p:nvPr/>
        </p:nvPicPr>
        <p:blipFill>
          <a:blip r:embed="rId2"/>
          <a:stretch>
            <a:fillRect/>
          </a:stretch>
        </p:blipFill>
        <p:spPr>
          <a:xfrm>
            <a:off x="471170" y="296862"/>
            <a:ext cx="8645254" cy="2669858"/>
          </a:xfrm>
          <a:prstGeom prst="rect">
            <a:avLst/>
          </a:prstGeom>
        </p:spPr>
      </p:pic>
      <p:pic>
        <p:nvPicPr>
          <p:cNvPr id="7" name="Picture 6">
            <a:extLst>
              <a:ext uri="{FF2B5EF4-FFF2-40B4-BE49-F238E27FC236}">
                <a16:creationId xmlns:a16="http://schemas.microsoft.com/office/drawing/2014/main" id="{E4C0E92E-B60F-45F2-88D0-C581196DDDC8}"/>
              </a:ext>
            </a:extLst>
          </p:cNvPr>
          <p:cNvPicPr>
            <a:picLocks noChangeAspect="1"/>
          </p:cNvPicPr>
          <p:nvPr/>
        </p:nvPicPr>
        <p:blipFill>
          <a:blip r:embed="rId3"/>
          <a:stretch>
            <a:fillRect/>
          </a:stretch>
        </p:blipFill>
        <p:spPr>
          <a:xfrm>
            <a:off x="257175" y="2966720"/>
            <a:ext cx="10187305" cy="2781300"/>
          </a:xfrm>
          <a:prstGeom prst="rect">
            <a:avLst/>
          </a:prstGeom>
        </p:spPr>
      </p:pic>
    </p:spTree>
    <p:extLst>
      <p:ext uri="{BB962C8B-B14F-4D97-AF65-F5344CB8AC3E}">
        <p14:creationId xmlns:p14="http://schemas.microsoft.com/office/powerpoint/2010/main" val="3456517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18442AA-F497-40DA-9518-1A548F45E8D7}"/>
              </a:ext>
            </a:extLst>
          </p:cNvPr>
          <p:cNvSpPr/>
          <p:nvPr/>
        </p:nvSpPr>
        <p:spPr>
          <a:xfrm>
            <a:off x="172890" y="101639"/>
            <a:ext cx="2719975" cy="369332"/>
          </a:xfrm>
          <a:prstGeom prst="rect">
            <a:avLst/>
          </a:prstGeom>
        </p:spPr>
        <p:txBody>
          <a:bodyPr wrap="none">
            <a:spAutoFit/>
          </a:bodyPr>
          <a:lstStyle/>
          <a:p>
            <a:r>
              <a:rPr lang="en-IN" dirty="0">
                <a:solidFill>
                  <a:srgbClr val="0B0B0B"/>
                </a:solidFill>
                <a:latin typeface="var(--chakra-fonts-heading)"/>
              </a:rPr>
              <a:t>Introduction to TensorFlow</a:t>
            </a:r>
            <a:endParaRPr lang="en-IN" b="0" i="0" dirty="0">
              <a:solidFill>
                <a:srgbClr val="0B0B0B"/>
              </a:solidFill>
              <a:effectLst/>
              <a:latin typeface="var(--chakra-fonts-heading)"/>
            </a:endParaRPr>
          </a:p>
        </p:txBody>
      </p:sp>
      <p:pic>
        <p:nvPicPr>
          <p:cNvPr id="5" name="図 4">
            <a:extLst>
              <a:ext uri="{FF2B5EF4-FFF2-40B4-BE49-F238E27FC236}">
                <a16:creationId xmlns:a16="http://schemas.microsoft.com/office/drawing/2014/main" id="{6C9B00AF-97A9-4329-BD8A-3CA9B5D45311}"/>
              </a:ext>
            </a:extLst>
          </p:cNvPr>
          <p:cNvPicPr>
            <a:picLocks noChangeAspect="1"/>
          </p:cNvPicPr>
          <p:nvPr/>
        </p:nvPicPr>
        <p:blipFill>
          <a:blip r:embed="rId2"/>
          <a:stretch>
            <a:fillRect/>
          </a:stretch>
        </p:blipFill>
        <p:spPr>
          <a:xfrm>
            <a:off x="762000" y="1181100"/>
            <a:ext cx="10668000" cy="4495800"/>
          </a:xfrm>
          <a:prstGeom prst="rect">
            <a:avLst/>
          </a:prstGeom>
        </p:spPr>
      </p:pic>
    </p:spTree>
    <p:extLst>
      <p:ext uri="{BB962C8B-B14F-4D97-AF65-F5344CB8AC3E}">
        <p14:creationId xmlns:p14="http://schemas.microsoft.com/office/powerpoint/2010/main" val="3943686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150957E-48F4-4B00-9E25-6ED4B4753BEE}"/>
              </a:ext>
            </a:extLst>
          </p:cNvPr>
          <p:cNvSpPr/>
          <p:nvPr/>
        </p:nvSpPr>
        <p:spPr>
          <a:xfrm>
            <a:off x="155217" y="190416"/>
            <a:ext cx="3572068" cy="369332"/>
          </a:xfrm>
          <a:prstGeom prst="rect">
            <a:avLst/>
          </a:prstGeom>
        </p:spPr>
        <p:txBody>
          <a:bodyPr wrap="none">
            <a:spAutoFit/>
          </a:bodyPr>
          <a:lstStyle/>
          <a:p>
            <a:r>
              <a:rPr lang="en-IN" dirty="0">
                <a:solidFill>
                  <a:srgbClr val="0B0B0B"/>
                </a:solidFill>
                <a:latin typeface="var(--chakra-fonts-heading)"/>
              </a:rPr>
              <a:t>Tools, Environment &amp; Dependencies</a:t>
            </a:r>
            <a:endParaRPr lang="en-IN" b="0" i="0" dirty="0">
              <a:solidFill>
                <a:srgbClr val="0B0B0B"/>
              </a:solidFill>
              <a:effectLst/>
              <a:latin typeface="var(--chakra-fonts-heading)"/>
            </a:endParaRPr>
          </a:p>
        </p:txBody>
      </p:sp>
      <p:pic>
        <p:nvPicPr>
          <p:cNvPr id="5" name="図 4">
            <a:extLst>
              <a:ext uri="{FF2B5EF4-FFF2-40B4-BE49-F238E27FC236}">
                <a16:creationId xmlns:a16="http://schemas.microsoft.com/office/drawing/2014/main" id="{3010B9B3-9820-44AA-8FC3-CBC90BCFF172}"/>
              </a:ext>
            </a:extLst>
          </p:cNvPr>
          <p:cNvPicPr>
            <a:picLocks noChangeAspect="1"/>
          </p:cNvPicPr>
          <p:nvPr/>
        </p:nvPicPr>
        <p:blipFill>
          <a:blip r:embed="rId2"/>
          <a:stretch>
            <a:fillRect/>
          </a:stretch>
        </p:blipFill>
        <p:spPr>
          <a:xfrm>
            <a:off x="359404" y="792291"/>
            <a:ext cx="7914585" cy="2959245"/>
          </a:xfrm>
          <a:prstGeom prst="rect">
            <a:avLst/>
          </a:prstGeom>
        </p:spPr>
      </p:pic>
      <p:pic>
        <p:nvPicPr>
          <p:cNvPr id="6" name="図 5">
            <a:extLst>
              <a:ext uri="{FF2B5EF4-FFF2-40B4-BE49-F238E27FC236}">
                <a16:creationId xmlns:a16="http://schemas.microsoft.com/office/drawing/2014/main" id="{FF9FFAD5-BF57-4065-8637-1A9B9216BB43}"/>
              </a:ext>
            </a:extLst>
          </p:cNvPr>
          <p:cNvPicPr>
            <a:picLocks noChangeAspect="1"/>
          </p:cNvPicPr>
          <p:nvPr/>
        </p:nvPicPr>
        <p:blipFill>
          <a:blip r:embed="rId3"/>
          <a:stretch>
            <a:fillRect/>
          </a:stretch>
        </p:blipFill>
        <p:spPr>
          <a:xfrm>
            <a:off x="196788" y="3742642"/>
            <a:ext cx="7060993" cy="2924942"/>
          </a:xfrm>
          <a:prstGeom prst="rect">
            <a:avLst/>
          </a:prstGeom>
        </p:spPr>
      </p:pic>
    </p:spTree>
    <p:extLst>
      <p:ext uri="{BB962C8B-B14F-4D97-AF65-F5344CB8AC3E}">
        <p14:creationId xmlns:p14="http://schemas.microsoft.com/office/powerpoint/2010/main" val="312781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75AA03-D728-4971-9881-F70D6BE9CCFD}"/>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6100" kern="1200" dirty="0">
                <a:solidFill>
                  <a:schemeClr val="tx1"/>
                </a:solidFill>
                <a:latin typeface="+mj-lt"/>
                <a:ea typeface="+mj-ea"/>
                <a:cs typeface="+mj-cs"/>
              </a:rPr>
              <a:t>1- Introduction to DL for Computer Vision</a:t>
            </a:r>
            <a:br>
              <a:rPr lang="en-US" sz="6100" kern="1200" dirty="0">
                <a:solidFill>
                  <a:schemeClr val="tx1"/>
                </a:solidFill>
                <a:latin typeface="+mj-lt"/>
                <a:ea typeface="+mj-ea"/>
                <a:cs typeface="+mj-cs"/>
              </a:rPr>
            </a:br>
            <a:endParaRPr lang="en-US" sz="6100" kern="1200" dirty="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206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27461-3F62-41B8-81DB-2E695B38E1B1}"/>
              </a:ext>
            </a:extLst>
          </p:cNvPr>
          <p:cNvSpPr>
            <a:spLocks noGrp="1"/>
          </p:cNvSpPr>
          <p:nvPr>
            <p:ph type="title"/>
          </p:nvPr>
        </p:nvSpPr>
        <p:spPr>
          <a:xfrm>
            <a:off x="119109" y="152061"/>
            <a:ext cx="10515600" cy="1325563"/>
          </a:xfrm>
        </p:spPr>
        <p:txBody>
          <a:bodyPr/>
          <a:lstStyle/>
          <a:p>
            <a:r>
              <a:rPr lang="en-US" dirty="0"/>
              <a:t>Module1 final project details</a:t>
            </a:r>
          </a:p>
        </p:txBody>
      </p:sp>
      <p:pic>
        <p:nvPicPr>
          <p:cNvPr id="5" name="Content Placeholder 4">
            <a:extLst>
              <a:ext uri="{FF2B5EF4-FFF2-40B4-BE49-F238E27FC236}">
                <a16:creationId xmlns:a16="http://schemas.microsoft.com/office/drawing/2014/main" id="{F575EDB9-6440-40B5-B789-33A45ABB7A85}"/>
              </a:ext>
            </a:extLst>
          </p:cNvPr>
          <p:cNvPicPr>
            <a:picLocks noGrp="1" noChangeAspect="1"/>
          </p:cNvPicPr>
          <p:nvPr>
            <p:ph idx="1"/>
          </p:nvPr>
        </p:nvPicPr>
        <p:blipFill>
          <a:blip r:embed="rId2"/>
          <a:stretch>
            <a:fillRect/>
          </a:stretch>
        </p:blipFill>
        <p:spPr>
          <a:xfrm>
            <a:off x="282698" y="1412021"/>
            <a:ext cx="7618428" cy="2723022"/>
          </a:xfrm>
        </p:spPr>
      </p:pic>
      <p:sp>
        <p:nvSpPr>
          <p:cNvPr id="3" name="正方形/長方形 2">
            <a:extLst>
              <a:ext uri="{FF2B5EF4-FFF2-40B4-BE49-F238E27FC236}">
                <a16:creationId xmlns:a16="http://schemas.microsoft.com/office/drawing/2014/main" id="{11BAFA41-8730-445F-8A49-C39A6C9CCEC6}"/>
              </a:ext>
            </a:extLst>
          </p:cNvPr>
          <p:cNvSpPr/>
          <p:nvPr/>
        </p:nvSpPr>
        <p:spPr>
          <a:xfrm>
            <a:off x="141349" y="4314134"/>
            <a:ext cx="11909302" cy="1477328"/>
          </a:xfrm>
          <a:prstGeom prst="rect">
            <a:avLst/>
          </a:prstGeom>
        </p:spPr>
        <p:txBody>
          <a:bodyPr wrap="square">
            <a:spAutoFit/>
          </a:bodyPr>
          <a:lstStyle/>
          <a:p>
            <a:r>
              <a:rPr lang="en-IN" dirty="0">
                <a:solidFill>
                  <a:srgbClr val="0B0B0B"/>
                </a:solidFill>
                <a:latin typeface="Open Sans" panose="020B0606030504020204"/>
              </a:rPr>
              <a:t>For the final project of this course, you will have to train an object detection model using the </a:t>
            </a:r>
            <a:r>
              <a:rPr lang="en-IN" b="1" dirty="0">
                <a:solidFill>
                  <a:srgbClr val="0B0B0B"/>
                </a:solidFill>
                <a:latin typeface="Open Sans" panose="020B0606030504020204"/>
              </a:rPr>
              <a:t>TensorFlow Object Detection API</a:t>
            </a:r>
            <a:r>
              <a:rPr lang="en-IN" dirty="0">
                <a:solidFill>
                  <a:srgbClr val="0B0B0B"/>
                </a:solidFill>
                <a:latin typeface="Open Sans" panose="020B0606030504020204"/>
              </a:rPr>
              <a:t>. This API simplifies the training and development of object detection models in TensorFlow. You will learn how to master it in this project. This API makes the exploration of the optimal parameters for your model extremely easy by using </a:t>
            </a:r>
            <a:r>
              <a:rPr lang="en-IN" b="1" dirty="0">
                <a:solidFill>
                  <a:srgbClr val="0B0B0B"/>
                </a:solidFill>
                <a:latin typeface="Open Sans" panose="020B0606030504020204"/>
              </a:rPr>
              <a:t>config files</a:t>
            </a:r>
            <a:r>
              <a:rPr lang="en-IN" dirty="0">
                <a:solidFill>
                  <a:srgbClr val="0B0B0B"/>
                </a:solidFill>
                <a:latin typeface="Open Sans" panose="020B0606030504020204"/>
              </a:rPr>
              <a:t>. Because you should try to create the best possible model, you will have to </a:t>
            </a:r>
            <a:r>
              <a:rPr lang="en-IN" b="1" dirty="0">
                <a:solidFill>
                  <a:srgbClr val="0B0B0B"/>
                </a:solidFill>
                <a:latin typeface="Open Sans" panose="020B0606030504020204"/>
              </a:rPr>
              <a:t>tweak and test different parameters</a:t>
            </a:r>
            <a:r>
              <a:rPr lang="en-IN" dirty="0">
                <a:solidFill>
                  <a:srgbClr val="0B0B0B"/>
                </a:solidFill>
                <a:latin typeface="Open Sans" panose="020B0606030504020204"/>
              </a:rPr>
              <a:t>. Finally, you will have to perform an in-depth </a:t>
            </a:r>
            <a:r>
              <a:rPr lang="en-IN" b="1" dirty="0">
                <a:solidFill>
                  <a:srgbClr val="0B0B0B"/>
                </a:solidFill>
                <a:latin typeface="Open Sans" panose="020B0606030504020204"/>
              </a:rPr>
              <a:t>error analysis</a:t>
            </a:r>
            <a:r>
              <a:rPr lang="en-IN" dirty="0">
                <a:solidFill>
                  <a:srgbClr val="0B0B0B"/>
                </a:solidFill>
                <a:latin typeface="Open Sans" panose="020B0606030504020204"/>
              </a:rPr>
              <a:t>.</a:t>
            </a:r>
            <a:endParaRPr lang="en-IN" dirty="0"/>
          </a:p>
        </p:txBody>
      </p:sp>
    </p:spTree>
    <p:extLst>
      <p:ext uri="{BB962C8B-B14F-4D97-AF65-F5344CB8AC3E}">
        <p14:creationId xmlns:p14="http://schemas.microsoft.com/office/powerpoint/2010/main" val="2787825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719816-1117-41F9-960D-581E282BCC23}"/>
              </a:ext>
            </a:extLst>
          </p:cNvPr>
          <p:cNvPicPr>
            <a:picLocks noChangeAspect="1"/>
          </p:cNvPicPr>
          <p:nvPr/>
        </p:nvPicPr>
        <p:blipFill>
          <a:blip r:embed="rId2"/>
          <a:stretch>
            <a:fillRect/>
          </a:stretch>
        </p:blipFill>
        <p:spPr>
          <a:xfrm>
            <a:off x="39950" y="1655757"/>
            <a:ext cx="12112100" cy="4034741"/>
          </a:xfrm>
          <a:prstGeom prst="rect">
            <a:avLst/>
          </a:prstGeom>
        </p:spPr>
      </p:pic>
    </p:spTree>
    <p:extLst>
      <p:ext uri="{BB962C8B-B14F-4D97-AF65-F5344CB8AC3E}">
        <p14:creationId xmlns:p14="http://schemas.microsoft.com/office/powerpoint/2010/main" val="4205192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A28EEA7-B72B-412F-9758-2CBB2F5631F1}"/>
              </a:ext>
            </a:extLst>
          </p:cNvPr>
          <p:cNvPicPr>
            <a:picLocks noChangeAspect="1"/>
          </p:cNvPicPr>
          <p:nvPr/>
        </p:nvPicPr>
        <p:blipFill>
          <a:blip r:embed="rId2"/>
          <a:stretch>
            <a:fillRect/>
          </a:stretch>
        </p:blipFill>
        <p:spPr>
          <a:xfrm>
            <a:off x="577511" y="381739"/>
            <a:ext cx="7401926" cy="5330671"/>
          </a:xfrm>
          <a:prstGeom prst="rect">
            <a:avLst/>
          </a:prstGeom>
        </p:spPr>
      </p:pic>
    </p:spTree>
    <p:extLst>
      <p:ext uri="{BB962C8B-B14F-4D97-AF65-F5344CB8AC3E}">
        <p14:creationId xmlns:p14="http://schemas.microsoft.com/office/powerpoint/2010/main" val="2139655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0F0FE6-4512-45F4-A3BC-36D6122199C8}"/>
              </a:ext>
            </a:extLst>
          </p:cNvPr>
          <p:cNvPicPr>
            <a:picLocks noChangeAspect="1"/>
          </p:cNvPicPr>
          <p:nvPr/>
        </p:nvPicPr>
        <p:blipFill>
          <a:blip r:embed="rId2"/>
          <a:stretch>
            <a:fillRect/>
          </a:stretch>
        </p:blipFill>
        <p:spPr>
          <a:xfrm>
            <a:off x="101600" y="205533"/>
            <a:ext cx="8735695" cy="6167010"/>
          </a:xfrm>
          <a:prstGeom prst="rect">
            <a:avLst/>
          </a:prstGeom>
        </p:spPr>
      </p:pic>
    </p:spTree>
    <p:extLst>
      <p:ext uri="{BB962C8B-B14F-4D97-AF65-F5344CB8AC3E}">
        <p14:creationId xmlns:p14="http://schemas.microsoft.com/office/powerpoint/2010/main" val="3947377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4B2B04-11E8-4FC1-BA09-955498763AF0}"/>
              </a:ext>
            </a:extLst>
          </p:cNvPr>
          <p:cNvSpPr>
            <a:spLocks noGrp="1"/>
          </p:cNvSpPr>
          <p:nvPr>
            <p:ph type="title"/>
          </p:nvPr>
        </p:nvSpPr>
        <p:spPr>
          <a:xfrm>
            <a:off x="4318246" y="2335968"/>
            <a:ext cx="2579703" cy="1325563"/>
          </a:xfrm>
        </p:spPr>
        <p:txBody>
          <a:bodyPr/>
          <a:lstStyle/>
          <a:p>
            <a:r>
              <a:rPr lang="en-IN" dirty="0"/>
              <a:t>The End</a:t>
            </a:r>
          </a:p>
        </p:txBody>
      </p:sp>
    </p:spTree>
    <p:extLst>
      <p:ext uri="{BB962C8B-B14F-4D97-AF65-F5344CB8AC3E}">
        <p14:creationId xmlns:p14="http://schemas.microsoft.com/office/powerpoint/2010/main" val="716819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D27461-3F62-41B8-81DB-2E695B38E1B1}"/>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b="1" kern="1200">
                <a:solidFill>
                  <a:schemeClr val="tx1"/>
                </a:solidFill>
                <a:latin typeface="+mj-lt"/>
                <a:ea typeface="+mj-ea"/>
                <a:cs typeface="+mj-cs"/>
              </a:rPr>
              <a:t>2- The ML Workflow</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166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27461-3F62-41B8-81DB-2E695B38E1B1}"/>
              </a:ext>
            </a:extLst>
          </p:cNvPr>
          <p:cNvSpPr>
            <a:spLocks noGrp="1"/>
          </p:cNvSpPr>
          <p:nvPr>
            <p:ph type="title"/>
          </p:nvPr>
        </p:nvSpPr>
        <p:spPr>
          <a:xfrm>
            <a:off x="0" y="0"/>
            <a:ext cx="3886200" cy="982195"/>
          </a:xfrm>
        </p:spPr>
        <p:txBody>
          <a:bodyPr/>
          <a:lstStyle/>
          <a:p>
            <a:r>
              <a:rPr lang="en-US" dirty="0"/>
              <a:t>The Big Picture</a:t>
            </a:r>
          </a:p>
        </p:txBody>
      </p:sp>
      <p:pic>
        <p:nvPicPr>
          <p:cNvPr id="5" name="Picture 4">
            <a:extLst>
              <a:ext uri="{FF2B5EF4-FFF2-40B4-BE49-F238E27FC236}">
                <a16:creationId xmlns:a16="http://schemas.microsoft.com/office/drawing/2014/main" id="{E071EEDC-61F8-44DB-9A9C-F7D884D38B78}"/>
              </a:ext>
            </a:extLst>
          </p:cNvPr>
          <p:cNvPicPr>
            <a:picLocks noChangeAspect="1"/>
          </p:cNvPicPr>
          <p:nvPr/>
        </p:nvPicPr>
        <p:blipFill>
          <a:blip r:embed="rId2"/>
          <a:stretch>
            <a:fillRect/>
          </a:stretch>
        </p:blipFill>
        <p:spPr>
          <a:xfrm>
            <a:off x="0" y="779397"/>
            <a:ext cx="9243377" cy="3738077"/>
          </a:xfrm>
          <a:prstGeom prst="rect">
            <a:avLst/>
          </a:prstGeom>
        </p:spPr>
      </p:pic>
      <p:sp>
        <p:nvSpPr>
          <p:cNvPr id="6" name="TextBox 5">
            <a:extLst>
              <a:ext uri="{FF2B5EF4-FFF2-40B4-BE49-F238E27FC236}">
                <a16:creationId xmlns:a16="http://schemas.microsoft.com/office/drawing/2014/main" id="{0C14D183-AE2A-442B-B543-6A9627BCE308}"/>
              </a:ext>
            </a:extLst>
          </p:cNvPr>
          <p:cNvSpPr txBox="1"/>
          <p:nvPr/>
        </p:nvSpPr>
        <p:spPr>
          <a:xfrm>
            <a:off x="157480" y="4683760"/>
            <a:ext cx="2540000" cy="2308324"/>
          </a:xfrm>
          <a:prstGeom prst="rect">
            <a:avLst/>
          </a:prstGeom>
          <a:noFill/>
        </p:spPr>
        <p:txBody>
          <a:bodyPr wrap="square" rtlCol="0">
            <a:spAutoFit/>
          </a:bodyPr>
          <a:lstStyle/>
          <a:p>
            <a:r>
              <a:rPr lang="en-US" dirty="0"/>
              <a:t>1- Frame the problem.</a:t>
            </a:r>
          </a:p>
          <a:p>
            <a:r>
              <a:rPr lang="en-US" dirty="0"/>
              <a:t>2- What are we trying to achieve here?</a:t>
            </a:r>
            <a:br>
              <a:rPr lang="en-US" dirty="0"/>
            </a:br>
            <a:r>
              <a:rPr lang="en-US" dirty="0"/>
              <a:t>3- Why?</a:t>
            </a:r>
          </a:p>
          <a:p>
            <a:r>
              <a:rPr lang="en-US" dirty="0"/>
              <a:t>4- Who cares about this problem?</a:t>
            </a:r>
          </a:p>
          <a:p>
            <a:r>
              <a:rPr lang="en-US" dirty="0"/>
              <a:t>5- Do we even need ML?</a:t>
            </a:r>
          </a:p>
          <a:p>
            <a:r>
              <a:rPr lang="en-US" dirty="0"/>
              <a:t>want to solve?</a:t>
            </a:r>
          </a:p>
        </p:txBody>
      </p:sp>
      <p:sp>
        <p:nvSpPr>
          <p:cNvPr id="7" name="TextBox 6">
            <a:extLst>
              <a:ext uri="{FF2B5EF4-FFF2-40B4-BE49-F238E27FC236}">
                <a16:creationId xmlns:a16="http://schemas.microsoft.com/office/drawing/2014/main" id="{EF941EC2-7A35-46D6-BF15-A8AF6EB6ED3D}"/>
              </a:ext>
            </a:extLst>
          </p:cNvPr>
          <p:cNvSpPr txBox="1"/>
          <p:nvPr/>
        </p:nvSpPr>
        <p:spPr>
          <a:xfrm>
            <a:off x="3824128" y="4683760"/>
            <a:ext cx="2540000" cy="2308324"/>
          </a:xfrm>
          <a:prstGeom prst="rect">
            <a:avLst/>
          </a:prstGeom>
          <a:noFill/>
        </p:spPr>
        <p:txBody>
          <a:bodyPr wrap="square" rtlCol="0">
            <a:spAutoFit/>
          </a:bodyPr>
          <a:lstStyle/>
          <a:p>
            <a:r>
              <a:rPr lang="en-US" dirty="0"/>
              <a:t>1- How much data do we need?.</a:t>
            </a:r>
          </a:p>
          <a:p>
            <a:r>
              <a:rPr lang="en-US" dirty="0"/>
              <a:t>2-Is data easy to obtain?</a:t>
            </a:r>
            <a:br>
              <a:rPr lang="en-US" dirty="0"/>
            </a:br>
            <a:r>
              <a:rPr lang="en-US" dirty="0"/>
              <a:t>3- How much processing is required?</a:t>
            </a:r>
          </a:p>
          <a:p>
            <a:r>
              <a:rPr lang="en-US" dirty="0"/>
              <a:t>Once our dataset is ready, we can focus on the model</a:t>
            </a:r>
          </a:p>
        </p:txBody>
      </p:sp>
      <p:sp>
        <p:nvSpPr>
          <p:cNvPr id="8" name="TextBox 7">
            <a:extLst>
              <a:ext uri="{FF2B5EF4-FFF2-40B4-BE49-F238E27FC236}">
                <a16:creationId xmlns:a16="http://schemas.microsoft.com/office/drawing/2014/main" id="{A6ABE7BF-5213-4AAC-9BAE-32DBE677F815}"/>
              </a:ext>
            </a:extLst>
          </p:cNvPr>
          <p:cNvSpPr txBox="1"/>
          <p:nvPr/>
        </p:nvSpPr>
        <p:spPr>
          <a:xfrm>
            <a:off x="6933405" y="4003040"/>
            <a:ext cx="2540000" cy="3139321"/>
          </a:xfrm>
          <a:prstGeom prst="rect">
            <a:avLst/>
          </a:prstGeom>
          <a:noFill/>
        </p:spPr>
        <p:txBody>
          <a:bodyPr wrap="square" rtlCol="0">
            <a:spAutoFit/>
          </a:bodyPr>
          <a:lstStyle/>
          <a:p>
            <a:r>
              <a:rPr lang="en-US" dirty="0"/>
              <a:t>1-Which approach is best for this problem?</a:t>
            </a:r>
          </a:p>
          <a:p>
            <a:r>
              <a:rPr lang="en-US" dirty="0"/>
              <a:t>2-What are the constraints? </a:t>
            </a:r>
            <a:r>
              <a:rPr lang="en-US" dirty="0" err="1"/>
              <a:t>Eg</a:t>
            </a:r>
            <a:r>
              <a:rPr lang="en-US" dirty="0"/>
              <a:t>- are there limitations because of the hardware?</a:t>
            </a:r>
          </a:p>
          <a:p>
            <a:endParaRPr lang="en-US" dirty="0"/>
          </a:p>
          <a:p>
            <a:r>
              <a:rPr lang="en-US" dirty="0"/>
              <a:t>Then we have feedback loop. We can decide if we require more data for the model</a:t>
            </a:r>
          </a:p>
        </p:txBody>
      </p:sp>
    </p:spTree>
    <p:extLst>
      <p:ext uri="{BB962C8B-B14F-4D97-AF65-F5344CB8AC3E}">
        <p14:creationId xmlns:p14="http://schemas.microsoft.com/office/powerpoint/2010/main" val="1840921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27461-3F62-41B8-81DB-2E695B38E1B1}"/>
              </a:ext>
            </a:extLst>
          </p:cNvPr>
          <p:cNvSpPr>
            <a:spLocks noGrp="1"/>
          </p:cNvSpPr>
          <p:nvPr>
            <p:ph type="title"/>
          </p:nvPr>
        </p:nvSpPr>
        <p:spPr>
          <a:xfrm>
            <a:off x="0" y="0"/>
            <a:ext cx="8538845" cy="1158240"/>
          </a:xfrm>
        </p:spPr>
        <p:txBody>
          <a:bodyPr>
            <a:normAutofit fontScale="90000"/>
          </a:bodyPr>
          <a:lstStyle/>
          <a:p>
            <a:r>
              <a:rPr lang="en-US" dirty="0"/>
              <a:t>Example: For traffic sign classification problem</a:t>
            </a:r>
          </a:p>
        </p:txBody>
      </p:sp>
      <p:pic>
        <p:nvPicPr>
          <p:cNvPr id="5" name="Picture 4">
            <a:extLst>
              <a:ext uri="{FF2B5EF4-FFF2-40B4-BE49-F238E27FC236}">
                <a16:creationId xmlns:a16="http://schemas.microsoft.com/office/drawing/2014/main" id="{E58DDC07-A8AD-4ABA-B087-33082F266933}"/>
              </a:ext>
            </a:extLst>
          </p:cNvPr>
          <p:cNvPicPr>
            <a:picLocks noChangeAspect="1"/>
          </p:cNvPicPr>
          <p:nvPr/>
        </p:nvPicPr>
        <p:blipFill>
          <a:blip r:embed="rId2"/>
          <a:stretch>
            <a:fillRect/>
          </a:stretch>
        </p:blipFill>
        <p:spPr>
          <a:xfrm>
            <a:off x="1" y="1158240"/>
            <a:ext cx="7589520" cy="3245463"/>
          </a:xfrm>
          <a:prstGeom prst="rect">
            <a:avLst/>
          </a:prstGeom>
        </p:spPr>
      </p:pic>
      <p:pic>
        <p:nvPicPr>
          <p:cNvPr id="7" name="Picture 6">
            <a:extLst>
              <a:ext uri="{FF2B5EF4-FFF2-40B4-BE49-F238E27FC236}">
                <a16:creationId xmlns:a16="http://schemas.microsoft.com/office/drawing/2014/main" id="{3420DB7F-A995-4D71-86AE-F99295232393}"/>
              </a:ext>
            </a:extLst>
          </p:cNvPr>
          <p:cNvPicPr>
            <a:picLocks noChangeAspect="1"/>
          </p:cNvPicPr>
          <p:nvPr/>
        </p:nvPicPr>
        <p:blipFill>
          <a:blip r:embed="rId3"/>
          <a:stretch>
            <a:fillRect/>
          </a:stretch>
        </p:blipFill>
        <p:spPr>
          <a:xfrm>
            <a:off x="202048" y="3761422"/>
            <a:ext cx="8247752" cy="2873058"/>
          </a:xfrm>
          <a:prstGeom prst="rect">
            <a:avLst/>
          </a:prstGeom>
        </p:spPr>
      </p:pic>
    </p:spTree>
    <p:extLst>
      <p:ext uri="{BB962C8B-B14F-4D97-AF65-F5344CB8AC3E}">
        <p14:creationId xmlns:p14="http://schemas.microsoft.com/office/powerpoint/2010/main" val="922868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B6C3E3-6F44-432C-89DE-A0900E7194C1}"/>
              </a:ext>
            </a:extLst>
          </p:cNvPr>
          <p:cNvPicPr>
            <a:picLocks noChangeAspect="1"/>
          </p:cNvPicPr>
          <p:nvPr/>
        </p:nvPicPr>
        <p:blipFill>
          <a:blip r:embed="rId2"/>
          <a:stretch>
            <a:fillRect/>
          </a:stretch>
        </p:blipFill>
        <p:spPr>
          <a:xfrm>
            <a:off x="104775" y="671512"/>
            <a:ext cx="11982450" cy="5514975"/>
          </a:xfrm>
          <a:prstGeom prst="rect">
            <a:avLst/>
          </a:prstGeom>
        </p:spPr>
      </p:pic>
    </p:spTree>
    <p:extLst>
      <p:ext uri="{BB962C8B-B14F-4D97-AF65-F5344CB8AC3E}">
        <p14:creationId xmlns:p14="http://schemas.microsoft.com/office/powerpoint/2010/main" val="2641186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27461-3F62-41B8-81DB-2E695B38E1B1}"/>
              </a:ext>
            </a:extLst>
          </p:cNvPr>
          <p:cNvSpPr>
            <a:spLocks noGrp="1"/>
          </p:cNvSpPr>
          <p:nvPr>
            <p:ph type="title"/>
          </p:nvPr>
        </p:nvSpPr>
        <p:spPr>
          <a:xfrm>
            <a:off x="0" y="-209571"/>
            <a:ext cx="9159240" cy="1117600"/>
          </a:xfrm>
        </p:spPr>
        <p:txBody>
          <a:bodyPr/>
          <a:lstStyle/>
          <a:p>
            <a:r>
              <a:rPr lang="en-US" dirty="0"/>
              <a:t>For Business oriented ML problems:</a:t>
            </a:r>
          </a:p>
        </p:txBody>
      </p:sp>
      <p:pic>
        <p:nvPicPr>
          <p:cNvPr id="5" name="Picture 4">
            <a:extLst>
              <a:ext uri="{FF2B5EF4-FFF2-40B4-BE49-F238E27FC236}">
                <a16:creationId xmlns:a16="http://schemas.microsoft.com/office/drawing/2014/main" id="{ED0025DA-949F-4066-8727-D39A5A01EEF3}"/>
              </a:ext>
            </a:extLst>
          </p:cNvPr>
          <p:cNvPicPr>
            <a:picLocks noChangeAspect="1"/>
          </p:cNvPicPr>
          <p:nvPr/>
        </p:nvPicPr>
        <p:blipFill>
          <a:blip r:embed="rId2"/>
          <a:stretch>
            <a:fillRect/>
          </a:stretch>
        </p:blipFill>
        <p:spPr>
          <a:xfrm>
            <a:off x="0" y="510816"/>
            <a:ext cx="7678103" cy="2918184"/>
          </a:xfrm>
          <a:prstGeom prst="rect">
            <a:avLst/>
          </a:prstGeom>
        </p:spPr>
      </p:pic>
      <p:pic>
        <p:nvPicPr>
          <p:cNvPr id="7" name="Picture 6">
            <a:extLst>
              <a:ext uri="{FF2B5EF4-FFF2-40B4-BE49-F238E27FC236}">
                <a16:creationId xmlns:a16="http://schemas.microsoft.com/office/drawing/2014/main" id="{9F7A7F20-EAAD-4C6B-A083-3916A9223BBE}"/>
              </a:ext>
            </a:extLst>
          </p:cNvPr>
          <p:cNvPicPr>
            <a:picLocks noChangeAspect="1"/>
          </p:cNvPicPr>
          <p:nvPr/>
        </p:nvPicPr>
        <p:blipFill>
          <a:blip r:embed="rId3"/>
          <a:stretch>
            <a:fillRect/>
          </a:stretch>
        </p:blipFill>
        <p:spPr>
          <a:xfrm>
            <a:off x="0" y="3260407"/>
            <a:ext cx="8562023" cy="3404553"/>
          </a:xfrm>
          <a:prstGeom prst="rect">
            <a:avLst/>
          </a:prstGeom>
        </p:spPr>
      </p:pic>
    </p:spTree>
    <p:extLst>
      <p:ext uri="{BB962C8B-B14F-4D97-AF65-F5344CB8AC3E}">
        <p14:creationId xmlns:p14="http://schemas.microsoft.com/office/powerpoint/2010/main" val="1416814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computer code&#10;&#10;Description automatically generated">
            <a:extLst>
              <a:ext uri="{FF2B5EF4-FFF2-40B4-BE49-F238E27FC236}">
                <a16:creationId xmlns:a16="http://schemas.microsoft.com/office/drawing/2014/main" id="{E303F412-912D-4C9A-BE9F-A7F5D8080E14}"/>
              </a:ext>
            </a:extLst>
          </p:cNvPr>
          <p:cNvPicPr>
            <a:picLocks noChangeAspect="1"/>
          </p:cNvPicPr>
          <p:nvPr/>
        </p:nvPicPr>
        <p:blipFill>
          <a:blip r:embed="rId2"/>
          <a:stretch>
            <a:fillRect/>
          </a:stretch>
        </p:blipFill>
        <p:spPr>
          <a:xfrm>
            <a:off x="457200" y="1159383"/>
            <a:ext cx="11277600" cy="4539233"/>
          </a:xfrm>
          <a:prstGeom prst="rect">
            <a:avLst/>
          </a:prstGeom>
        </p:spPr>
      </p:pic>
    </p:spTree>
    <p:extLst>
      <p:ext uri="{BB962C8B-B14F-4D97-AF65-F5344CB8AC3E}">
        <p14:creationId xmlns:p14="http://schemas.microsoft.com/office/powerpoint/2010/main" val="1340855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2DF47E-9B16-4405-8663-F993D7D88611}"/>
              </a:ext>
            </a:extLst>
          </p:cNvPr>
          <p:cNvPicPr>
            <a:picLocks noGrp="1" noChangeAspect="1"/>
          </p:cNvPicPr>
          <p:nvPr>
            <p:ph idx="1"/>
          </p:nvPr>
        </p:nvPicPr>
        <p:blipFill>
          <a:blip r:embed="rId2"/>
          <a:stretch>
            <a:fillRect/>
          </a:stretch>
        </p:blipFill>
        <p:spPr>
          <a:xfrm>
            <a:off x="0" y="-264160"/>
            <a:ext cx="8524240" cy="3323385"/>
          </a:xfrm>
          <a:prstGeom prst="rect">
            <a:avLst/>
          </a:prstGeom>
        </p:spPr>
      </p:pic>
      <p:pic>
        <p:nvPicPr>
          <p:cNvPr id="7" name="Picture 6">
            <a:extLst>
              <a:ext uri="{FF2B5EF4-FFF2-40B4-BE49-F238E27FC236}">
                <a16:creationId xmlns:a16="http://schemas.microsoft.com/office/drawing/2014/main" id="{A5EEBE21-B5E5-4FE6-A2FD-00D89F582A7A}"/>
              </a:ext>
            </a:extLst>
          </p:cNvPr>
          <p:cNvPicPr>
            <a:picLocks noChangeAspect="1"/>
          </p:cNvPicPr>
          <p:nvPr/>
        </p:nvPicPr>
        <p:blipFill>
          <a:blip r:embed="rId3"/>
          <a:stretch>
            <a:fillRect/>
          </a:stretch>
        </p:blipFill>
        <p:spPr>
          <a:xfrm>
            <a:off x="0" y="3235959"/>
            <a:ext cx="11924865" cy="3529077"/>
          </a:xfrm>
          <a:prstGeom prst="rect">
            <a:avLst/>
          </a:prstGeom>
        </p:spPr>
      </p:pic>
    </p:spTree>
    <p:extLst>
      <p:ext uri="{BB962C8B-B14F-4D97-AF65-F5344CB8AC3E}">
        <p14:creationId xmlns:p14="http://schemas.microsoft.com/office/powerpoint/2010/main" val="3765120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52130D-DC81-4E0B-88D5-282A09219665}"/>
              </a:ext>
            </a:extLst>
          </p:cNvPr>
          <p:cNvPicPr>
            <a:picLocks noChangeAspect="1"/>
          </p:cNvPicPr>
          <p:nvPr/>
        </p:nvPicPr>
        <p:blipFill>
          <a:blip r:embed="rId2"/>
          <a:stretch>
            <a:fillRect/>
          </a:stretch>
        </p:blipFill>
        <p:spPr>
          <a:xfrm>
            <a:off x="0" y="0"/>
            <a:ext cx="11802235" cy="3289550"/>
          </a:xfrm>
          <a:prstGeom prst="rect">
            <a:avLst/>
          </a:prstGeom>
        </p:spPr>
      </p:pic>
      <p:pic>
        <p:nvPicPr>
          <p:cNvPr id="9" name="Picture 8">
            <a:extLst>
              <a:ext uri="{FF2B5EF4-FFF2-40B4-BE49-F238E27FC236}">
                <a16:creationId xmlns:a16="http://schemas.microsoft.com/office/drawing/2014/main" id="{D675AED6-70E9-4CE8-97F4-8C0665143B90}"/>
              </a:ext>
            </a:extLst>
          </p:cNvPr>
          <p:cNvPicPr>
            <a:picLocks noChangeAspect="1"/>
          </p:cNvPicPr>
          <p:nvPr/>
        </p:nvPicPr>
        <p:blipFill>
          <a:blip r:embed="rId3"/>
          <a:stretch>
            <a:fillRect/>
          </a:stretch>
        </p:blipFill>
        <p:spPr>
          <a:xfrm>
            <a:off x="1" y="3429000"/>
            <a:ext cx="11802234" cy="3487669"/>
          </a:xfrm>
          <a:prstGeom prst="rect">
            <a:avLst/>
          </a:prstGeom>
        </p:spPr>
      </p:pic>
    </p:spTree>
    <p:extLst>
      <p:ext uri="{BB962C8B-B14F-4D97-AF65-F5344CB8AC3E}">
        <p14:creationId xmlns:p14="http://schemas.microsoft.com/office/powerpoint/2010/main" val="4487916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B8100C-F6CA-496F-BCD3-2D33A8B22009}"/>
              </a:ext>
            </a:extLst>
          </p:cNvPr>
          <p:cNvPicPr>
            <a:picLocks noChangeAspect="1"/>
          </p:cNvPicPr>
          <p:nvPr/>
        </p:nvPicPr>
        <p:blipFill>
          <a:blip r:embed="rId2"/>
          <a:stretch>
            <a:fillRect/>
          </a:stretch>
        </p:blipFill>
        <p:spPr>
          <a:xfrm>
            <a:off x="0" y="0"/>
            <a:ext cx="8972550" cy="3409950"/>
          </a:xfrm>
          <a:prstGeom prst="rect">
            <a:avLst/>
          </a:prstGeom>
        </p:spPr>
      </p:pic>
      <p:pic>
        <p:nvPicPr>
          <p:cNvPr id="9" name="Picture 8">
            <a:extLst>
              <a:ext uri="{FF2B5EF4-FFF2-40B4-BE49-F238E27FC236}">
                <a16:creationId xmlns:a16="http://schemas.microsoft.com/office/drawing/2014/main" id="{5EBD5136-1125-4F36-B6F2-E44DF3E8142C}"/>
              </a:ext>
            </a:extLst>
          </p:cNvPr>
          <p:cNvPicPr>
            <a:picLocks noChangeAspect="1"/>
          </p:cNvPicPr>
          <p:nvPr/>
        </p:nvPicPr>
        <p:blipFill>
          <a:blip r:embed="rId3"/>
          <a:stretch>
            <a:fillRect/>
          </a:stretch>
        </p:blipFill>
        <p:spPr>
          <a:xfrm>
            <a:off x="238125" y="3352800"/>
            <a:ext cx="9086850" cy="3505200"/>
          </a:xfrm>
          <a:prstGeom prst="rect">
            <a:avLst/>
          </a:prstGeom>
        </p:spPr>
      </p:pic>
    </p:spTree>
    <p:extLst>
      <p:ext uri="{BB962C8B-B14F-4D97-AF65-F5344CB8AC3E}">
        <p14:creationId xmlns:p14="http://schemas.microsoft.com/office/powerpoint/2010/main" val="488119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90733D-0D02-495E-8B75-8D2BD2E68486}"/>
              </a:ext>
            </a:extLst>
          </p:cNvPr>
          <p:cNvPicPr>
            <a:picLocks noChangeAspect="1"/>
          </p:cNvPicPr>
          <p:nvPr/>
        </p:nvPicPr>
        <p:blipFill>
          <a:blip r:embed="rId2"/>
          <a:stretch>
            <a:fillRect/>
          </a:stretch>
        </p:blipFill>
        <p:spPr>
          <a:xfrm>
            <a:off x="0" y="-20320"/>
            <a:ext cx="9191625" cy="3600450"/>
          </a:xfrm>
          <a:prstGeom prst="rect">
            <a:avLst/>
          </a:prstGeom>
        </p:spPr>
      </p:pic>
      <p:pic>
        <p:nvPicPr>
          <p:cNvPr id="9" name="Picture 8">
            <a:extLst>
              <a:ext uri="{FF2B5EF4-FFF2-40B4-BE49-F238E27FC236}">
                <a16:creationId xmlns:a16="http://schemas.microsoft.com/office/drawing/2014/main" id="{CD6C7589-AEA8-4240-B9BB-432EF6F3DEEA}"/>
              </a:ext>
            </a:extLst>
          </p:cNvPr>
          <p:cNvPicPr>
            <a:picLocks noChangeAspect="1"/>
          </p:cNvPicPr>
          <p:nvPr/>
        </p:nvPicPr>
        <p:blipFill>
          <a:blip r:embed="rId3"/>
          <a:stretch>
            <a:fillRect/>
          </a:stretch>
        </p:blipFill>
        <p:spPr>
          <a:xfrm>
            <a:off x="200977" y="4704080"/>
            <a:ext cx="9075103" cy="2032000"/>
          </a:xfrm>
          <a:prstGeom prst="rect">
            <a:avLst/>
          </a:prstGeom>
        </p:spPr>
      </p:pic>
      <p:sp>
        <p:nvSpPr>
          <p:cNvPr id="10" name="TextBox 9">
            <a:extLst>
              <a:ext uri="{FF2B5EF4-FFF2-40B4-BE49-F238E27FC236}">
                <a16:creationId xmlns:a16="http://schemas.microsoft.com/office/drawing/2014/main" id="{2CAA18DA-035F-4286-BFDF-F7FE5B3B65B2}"/>
              </a:ext>
            </a:extLst>
          </p:cNvPr>
          <p:cNvSpPr txBox="1"/>
          <p:nvPr/>
        </p:nvSpPr>
        <p:spPr>
          <a:xfrm>
            <a:off x="1280160" y="619760"/>
            <a:ext cx="3180080" cy="646331"/>
          </a:xfrm>
          <a:prstGeom prst="rect">
            <a:avLst/>
          </a:prstGeom>
          <a:noFill/>
        </p:spPr>
        <p:txBody>
          <a:bodyPr wrap="square" rtlCol="0">
            <a:spAutoFit/>
          </a:bodyPr>
          <a:lstStyle/>
          <a:p>
            <a:r>
              <a:rPr lang="en-US" dirty="0"/>
              <a:t>The image has a burger and algorithm detected a burger</a:t>
            </a:r>
          </a:p>
        </p:txBody>
      </p:sp>
      <p:sp>
        <p:nvSpPr>
          <p:cNvPr id="11" name="TextBox 10">
            <a:extLst>
              <a:ext uri="{FF2B5EF4-FFF2-40B4-BE49-F238E27FC236}">
                <a16:creationId xmlns:a16="http://schemas.microsoft.com/office/drawing/2014/main" id="{F9702457-644B-496D-9D3E-009C6AA18181}"/>
              </a:ext>
            </a:extLst>
          </p:cNvPr>
          <p:cNvSpPr txBox="1"/>
          <p:nvPr/>
        </p:nvSpPr>
        <p:spPr>
          <a:xfrm>
            <a:off x="6217920" y="619759"/>
            <a:ext cx="3180080" cy="646331"/>
          </a:xfrm>
          <a:prstGeom prst="rect">
            <a:avLst/>
          </a:prstGeom>
          <a:noFill/>
        </p:spPr>
        <p:txBody>
          <a:bodyPr wrap="square" rtlCol="0">
            <a:spAutoFit/>
          </a:bodyPr>
          <a:lstStyle/>
          <a:p>
            <a:r>
              <a:rPr lang="en-US" dirty="0"/>
              <a:t>The image has a hot- dog but the algorithm detected a burger</a:t>
            </a:r>
          </a:p>
        </p:txBody>
      </p:sp>
      <p:sp>
        <p:nvSpPr>
          <p:cNvPr id="12" name="TextBox 11">
            <a:extLst>
              <a:ext uri="{FF2B5EF4-FFF2-40B4-BE49-F238E27FC236}">
                <a16:creationId xmlns:a16="http://schemas.microsoft.com/office/drawing/2014/main" id="{50513F39-76F9-43A5-9EBD-1D5B4F3B5C32}"/>
              </a:ext>
            </a:extLst>
          </p:cNvPr>
          <p:cNvSpPr txBox="1"/>
          <p:nvPr/>
        </p:nvSpPr>
        <p:spPr>
          <a:xfrm>
            <a:off x="335280" y="3429000"/>
            <a:ext cx="3698240" cy="646331"/>
          </a:xfrm>
          <a:prstGeom prst="rect">
            <a:avLst/>
          </a:prstGeom>
          <a:noFill/>
        </p:spPr>
        <p:txBody>
          <a:bodyPr wrap="square" rtlCol="0">
            <a:spAutoFit/>
          </a:bodyPr>
          <a:lstStyle/>
          <a:p>
            <a:r>
              <a:rPr lang="en-US" dirty="0"/>
              <a:t>The image has a burger and algorithm classifies it as Not burger</a:t>
            </a:r>
          </a:p>
        </p:txBody>
      </p:sp>
      <p:sp>
        <p:nvSpPr>
          <p:cNvPr id="13" name="TextBox 12">
            <a:extLst>
              <a:ext uri="{FF2B5EF4-FFF2-40B4-BE49-F238E27FC236}">
                <a16:creationId xmlns:a16="http://schemas.microsoft.com/office/drawing/2014/main" id="{7403B0E3-C0E8-4DE2-985C-212295ADDE35}"/>
              </a:ext>
            </a:extLst>
          </p:cNvPr>
          <p:cNvSpPr txBox="1"/>
          <p:nvPr/>
        </p:nvSpPr>
        <p:spPr>
          <a:xfrm>
            <a:off x="6309362" y="3432810"/>
            <a:ext cx="3698240" cy="923330"/>
          </a:xfrm>
          <a:prstGeom prst="rect">
            <a:avLst/>
          </a:prstGeom>
          <a:noFill/>
        </p:spPr>
        <p:txBody>
          <a:bodyPr wrap="square" rtlCol="0">
            <a:spAutoFit/>
          </a:bodyPr>
          <a:lstStyle/>
          <a:p>
            <a:r>
              <a:rPr lang="en-US" dirty="0"/>
              <a:t>The image has a dog and the algorithm does not classify it as burger</a:t>
            </a:r>
          </a:p>
        </p:txBody>
      </p:sp>
    </p:spTree>
    <p:extLst>
      <p:ext uri="{BB962C8B-B14F-4D97-AF65-F5344CB8AC3E}">
        <p14:creationId xmlns:p14="http://schemas.microsoft.com/office/powerpoint/2010/main" val="3285959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6F9B53-3945-4861-B8EE-D89F1F2DB200}"/>
              </a:ext>
            </a:extLst>
          </p:cNvPr>
          <p:cNvPicPr>
            <a:picLocks noChangeAspect="1"/>
          </p:cNvPicPr>
          <p:nvPr/>
        </p:nvPicPr>
        <p:blipFill>
          <a:blip r:embed="rId2"/>
          <a:stretch>
            <a:fillRect/>
          </a:stretch>
        </p:blipFill>
        <p:spPr>
          <a:xfrm>
            <a:off x="0" y="0"/>
            <a:ext cx="9229725" cy="3600450"/>
          </a:xfrm>
          <a:prstGeom prst="rect">
            <a:avLst/>
          </a:prstGeom>
        </p:spPr>
      </p:pic>
      <p:pic>
        <p:nvPicPr>
          <p:cNvPr id="7" name="Picture 6">
            <a:extLst>
              <a:ext uri="{FF2B5EF4-FFF2-40B4-BE49-F238E27FC236}">
                <a16:creationId xmlns:a16="http://schemas.microsoft.com/office/drawing/2014/main" id="{DC98BD9C-E2F5-412F-90E2-1469C05DE347}"/>
              </a:ext>
            </a:extLst>
          </p:cNvPr>
          <p:cNvPicPr>
            <a:picLocks noChangeAspect="1"/>
          </p:cNvPicPr>
          <p:nvPr/>
        </p:nvPicPr>
        <p:blipFill>
          <a:blip r:embed="rId3"/>
          <a:stretch>
            <a:fillRect/>
          </a:stretch>
        </p:blipFill>
        <p:spPr>
          <a:xfrm>
            <a:off x="3839844" y="3871594"/>
            <a:ext cx="4095116" cy="2336165"/>
          </a:xfrm>
          <a:prstGeom prst="rect">
            <a:avLst/>
          </a:prstGeom>
        </p:spPr>
      </p:pic>
      <p:sp>
        <p:nvSpPr>
          <p:cNvPr id="8" name="TextBox 7">
            <a:extLst>
              <a:ext uri="{FF2B5EF4-FFF2-40B4-BE49-F238E27FC236}">
                <a16:creationId xmlns:a16="http://schemas.microsoft.com/office/drawing/2014/main" id="{E086D8FD-CE02-4C8F-BBC4-44BD1DA1A019}"/>
              </a:ext>
            </a:extLst>
          </p:cNvPr>
          <p:cNvSpPr txBox="1"/>
          <p:nvPr/>
        </p:nvSpPr>
        <p:spPr>
          <a:xfrm>
            <a:off x="335280" y="4855010"/>
            <a:ext cx="3139440" cy="461665"/>
          </a:xfrm>
          <a:prstGeom prst="rect">
            <a:avLst/>
          </a:prstGeom>
          <a:noFill/>
        </p:spPr>
        <p:txBody>
          <a:bodyPr wrap="square" rtlCol="0">
            <a:spAutoFit/>
          </a:bodyPr>
          <a:lstStyle/>
          <a:p>
            <a:r>
              <a:rPr lang="en-US" sz="2400" b="1" dirty="0"/>
              <a:t>CONFUSION MATRIX</a:t>
            </a:r>
          </a:p>
        </p:txBody>
      </p:sp>
    </p:spTree>
    <p:extLst>
      <p:ext uri="{BB962C8B-B14F-4D97-AF65-F5344CB8AC3E}">
        <p14:creationId xmlns:p14="http://schemas.microsoft.com/office/powerpoint/2010/main" val="217510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DF4768-6E9B-4D9D-AE31-1F09C34C224F}"/>
              </a:ext>
            </a:extLst>
          </p:cNvPr>
          <p:cNvPicPr>
            <a:picLocks noChangeAspect="1"/>
          </p:cNvPicPr>
          <p:nvPr/>
        </p:nvPicPr>
        <p:blipFill>
          <a:blip r:embed="rId2"/>
          <a:stretch>
            <a:fillRect/>
          </a:stretch>
        </p:blipFill>
        <p:spPr>
          <a:xfrm>
            <a:off x="0" y="2011680"/>
            <a:ext cx="7165946" cy="2877006"/>
          </a:xfrm>
          <a:prstGeom prst="rect">
            <a:avLst/>
          </a:prstGeom>
        </p:spPr>
      </p:pic>
      <p:sp>
        <p:nvSpPr>
          <p:cNvPr id="6" name="TextBox 5">
            <a:extLst>
              <a:ext uri="{FF2B5EF4-FFF2-40B4-BE49-F238E27FC236}">
                <a16:creationId xmlns:a16="http://schemas.microsoft.com/office/drawing/2014/main" id="{7FEEF5BE-A9E8-4F34-9AE5-1D5FA3EBDEE7}"/>
              </a:ext>
            </a:extLst>
          </p:cNvPr>
          <p:cNvSpPr txBox="1"/>
          <p:nvPr/>
        </p:nvSpPr>
        <p:spPr>
          <a:xfrm>
            <a:off x="0" y="4180840"/>
            <a:ext cx="1859280" cy="1200329"/>
          </a:xfrm>
          <a:prstGeom prst="rect">
            <a:avLst/>
          </a:prstGeom>
          <a:noFill/>
        </p:spPr>
        <p:txBody>
          <a:bodyPr wrap="square" rtlCol="0">
            <a:spAutoFit/>
          </a:bodyPr>
          <a:lstStyle/>
          <a:p>
            <a:r>
              <a:rPr lang="en-US" dirty="0"/>
              <a:t>Image has a “burger” and  burger is predicted</a:t>
            </a:r>
          </a:p>
        </p:txBody>
      </p:sp>
      <p:sp>
        <p:nvSpPr>
          <p:cNvPr id="7" name="TextBox 6">
            <a:extLst>
              <a:ext uri="{FF2B5EF4-FFF2-40B4-BE49-F238E27FC236}">
                <a16:creationId xmlns:a16="http://schemas.microsoft.com/office/drawing/2014/main" id="{A6C10293-CF0D-4C8E-AA9C-50EDA38CBDA6}"/>
              </a:ext>
            </a:extLst>
          </p:cNvPr>
          <p:cNvSpPr txBox="1"/>
          <p:nvPr/>
        </p:nvSpPr>
        <p:spPr>
          <a:xfrm>
            <a:off x="1485294" y="4180840"/>
            <a:ext cx="1593186" cy="1200329"/>
          </a:xfrm>
          <a:prstGeom prst="rect">
            <a:avLst/>
          </a:prstGeom>
          <a:noFill/>
        </p:spPr>
        <p:txBody>
          <a:bodyPr wrap="square" rtlCol="0">
            <a:spAutoFit/>
          </a:bodyPr>
          <a:lstStyle/>
          <a:p>
            <a:r>
              <a:rPr lang="en-US" dirty="0"/>
              <a:t>Image has a hot dog and  “Not burger” is predicted</a:t>
            </a:r>
          </a:p>
        </p:txBody>
      </p:sp>
      <p:sp>
        <p:nvSpPr>
          <p:cNvPr id="8" name="TextBox 7">
            <a:extLst>
              <a:ext uri="{FF2B5EF4-FFF2-40B4-BE49-F238E27FC236}">
                <a16:creationId xmlns:a16="http://schemas.microsoft.com/office/drawing/2014/main" id="{86DD4F7B-71E4-4EDA-B864-D1CE70571A03}"/>
              </a:ext>
            </a:extLst>
          </p:cNvPr>
          <p:cNvSpPr txBox="1"/>
          <p:nvPr/>
        </p:nvSpPr>
        <p:spPr>
          <a:xfrm>
            <a:off x="3078480" y="4211598"/>
            <a:ext cx="1485294" cy="1200329"/>
          </a:xfrm>
          <a:prstGeom prst="rect">
            <a:avLst/>
          </a:prstGeom>
          <a:noFill/>
        </p:spPr>
        <p:txBody>
          <a:bodyPr wrap="square" rtlCol="0">
            <a:spAutoFit/>
          </a:bodyPr>
          <a:lstStyle/>
          <a:p>
            <a:r>
              <a:rPr lang="en-US" dirty="0"/>
              <a:t>Image has a stake and a “burger” is predicted</a:t>
            </a:r>
          </a:p>
        </p:txBody>
      </p:sp>
      <p:sp>
        <p:nvSpPr>
          <p:cNvPr id="9" name="TextBox 8">
            <a:extLst>
              <a:ext uri="{FF2B5EF4-FFF2-40B4-BE49-F238E27FC236}">
                <a16:creationId xmlns:a16="http://schemas.microsoft.com/office/drawing/2014/main" id="{309F907C-27BD-4CAA-8BEB-4C4B9C34A52C}"/>
              </a:ext>
            </a:extLst>
          </p:cNvPr>
          <p:cNvSpPr txBox="1"/>
          <p:nvPr/>
        </p:nvSpPr>
        <p:spPr>
          <a:xfrm>
            <a:off x="0" y="5653870"/>
            <a:ext cx="5913120" cy="923330"/>
          </a:xfrm>
          <a:prstGeom prst="rect">
            <a:avLst/>
          </a:prstGeom>
          <a:noFill/>
        </p:spPr>
        <p:txBody>
          <a:bodyPr wrap="square" rtlCol="0">
            <a:spAutoFit/>
          </a:bodyPr>
          <a:lstStyle/>
          <a:p>
            <a:r>
              <a:rPr lang="en-US" dirty="0"/>
              <a:t>Therefore we have one TP, one TN and one FP. So, we can calculate using Precision, recall and accuracy using the formulas in the previous page.</a:t>
            </a:r>
          </a:p>
        </p:txBody>
      </p:sp>
      <p:sp>
        <p:nvSpPr>
          <p:cNvPr id="11" name="Rectangle 1">
            <a:extLst>
              <a:ext uri="{FF2B5EF4-FFF2-40B4-BE49-F238E27FC236}">
                <a16:creationId xmlns:a16="http://schemas.microsoft.com/office/drawing/2014/main" id="{0AA46D8D-E74C-44B5-8E73-8A4515003155}"/>
              </a:ext>
            </a:extLst>
          </p:cNvPr>
          <p:cNvSpPr>
            <a:spLocks noChangeArrowheads="1"/>
          </p:cNvSpPr>
          <p:nvPr/>
        </p:nvSpPr>
        <p:spPr bwMode="auto">
          <a:xfrm>
            <a:off x="1" y="-61554"/>
            <a:ext cx="11694160" cy="8617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B0B0B"/>
                </a:solidFill>
                <a:effectLst/>
                <a:latin typeface="Open Sans" panose="020B0606030504020204" pitchFamily="34" charset="0"/>
                <a:cs typeface="Open Sans" panose="020B0606030504020204" pitchFamily="34" charset="0"/>
              </a:rPr>
              <a:t>Precision:</a:t>
            </a:r>
            <a:r>
              <a:rPr kumimoji="0" lang="en-US" altLang="en-US" sz="1600" b="0" i="0" u="none" strike="noStrike" cap="none" normalizeH="0" baseline="0" dirty="0">
                <a:ln>
                  <a:noFill/>
                </a:ln>
                <a:solidFill>
                  <a:srgbClr val="0B0B0B"/>
                </a:solidFill>
                <a:effectLst/>
                <a:latin typeface="Open Sans" panose="020B0606030504020204" pitchFamily="34" charset="0"/>
                <a:cs typeface="Open Sans" panose="020B0606030504020204" pitchFamily="34" charset="0"/>
              </a:rPr>
              <a:t> Of the elements classified as a particular class, how many did we get right? For example, we classified 6 images as containing burgers and only 5 of them actually contain a burger. The precision is </a:t>
            </a:r>
            <a:r>
              <a:rPr kumimoji="0" lang="en-US" altLang="en-US" sz="1600" b="0" i="0" u="none" strike="noStrike" cap="none" normalizeH="0" baseline="0" dirty="0">
                <a:ln>
                  <a:noFill/>
                </a:ln>
                <a:solidFill>
                  <a:schemeClr val="tx1"/>
                </a:solidFill>
                <a:effectLst/>
                <a:latin typeface="Arial Unicode MS"/>
                <a:ea typeface="var(--chakra-fonts-mono)"/>
              </a:rPr>
              <a:t>5/6</a:t>
            </a:r>
            <a:r>
              <a:rPr kumimoji="0" lang="en-US" altLang="en-US" sz="1600" b="0" i="0" u="none" strike="noStrike" cap="none" normalizeH="0" baseline="0" dirty="0">
                <a:ln>
                  <a:noFill/>
                </a:ln>
                <a:solidFill>
                  <a:srgbClr val="0B0B0B"/>
                </a:solidFill>
                <a:effectLst/>
                <a:latin typeface="Open Sans" panose="020B0606030504020204" pitchFamily="34" charset="0"/>
                <a:cs typeface="Open Sans" panose="020B0606030504020204" pitchFamily="34" charset="0"/>
              </a:rPr>
              <a:t>.</a:t>
            </a:r>
            <a:r>
              <a:rPr kumimoji="0" lang="en-US" altLang="en-US" sz="10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2">
            <a:extLst>
              <a:ext uri="{FF2B5EF4-FFF2-40B4-BE49-F238E27FC236}">
                <a16:creationId xmlns:a16="http://schemas.microsoft.com/office/drawing/2014/main" id="{94F36532-BAFA-4452-AF48-8F86DF0BD59A}"/>
              </a:ext>
            </a:extLst>
          </p:cNvPr>
          <p:cNvSpPr>
            <a:spLocks noChangeArrowheads="1"/>
          </p:cNvSpPr>
          <p:nvPr/>
        </p:nvSpPr>
        <p:spPr bwMode="auto">
          <a:xfrm>
            <a:off x="-5080" y="522744"/>
            <a:ext cx="11836400"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b="1" dirty="0">
                <a:solidFill>
                  <a:srgbClr val="0B0B0B"/>
                </a:solidFill>
                <a:latin typeface="Open Sans" panose="020B0606030504020204" pitchFamily="34" charset="0"/>
                <a:cs typeface="Open Sans" panose="020B0606030504020204" pitchFamily="34" charset="0"/>
              </a:rPr>
              <a:t>Recall: </a:t>
            </a:r>
            <a:r>
              <a:rPr lang="en-US" altLang="en-US" sz="1600" dirty="0">
                <a:solidFill>
                  <a:srgbClr val="0B0B0B"/>
                </a:solidFill>
                <a:latin typeface="Open Sans" panose="020B0606030504020204" pitchFamily="34" charset="0"/>
                <a:cs typeface="Open Sans" panose="020B0606030504020204" pitchFamily="34" charset="0"/>
              </a:rPr>
              <a:t>The number of images classified correctly divided by the total number of images. For example, we have 40 images of burgers and we classified 15 of them correctly. The recall is 15/40.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0B0B0B"/>
              </a:solidFill>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sz="1600" b="1" dirty="0">
                <a:solidFill>
                  <a:srgbClr val="0B0B0B"/>
                </a:solidFill>
                <a:latin typeface="Open Sans" panose="020B0606030504020204" pitchFamily="34" charset="0"/>
                <a:cs typeface="Open Sans" panose="020B0606030504020204" pitchFamily="34" charset="0"/>
              </a:rPr>
              <a:t>Accuracy:</a:t>
            </a:r>
            <a:r>
              <a:rPr lang="en-US" sz="1600" dirty="0">
                <a:solidFill>
                  <a:srgbClr val="0B0B0B"/>
                </a:solidFill>
                <a:latin typeface="Open Sans" panose="020B0606030504020204" pitchFamily="34" charset="0"/>
                <a:cs typeface="Open Sans" panose="020B0606030504020204" pitchFamily="34" charset="0"/>
              </a:rPr>
              <a:t> (Only for classification problems) The number of correctly classified images over the total number of images</a:t>
            </a:r>
            <a:r>
              <a:rPr lang="en-US" sz="1200" dirty="0">
                <a:solidFill>
                  <a:srgbClr val="0B0B0B"/>
                </a:solidFill>
                <a:latin typeface="Open Sans" panose="020B0606030504020204" pitchFamily="34" charset="0"/>
                <a:cs typeface="Open Sans" panose="020B0606030504020204" pitchFamily="34" charset="0"/>
              </a:rPr>
              <a:t>.</a:t>
            </a:r>
            <a:endParaRPr lang="en-US" altLang="en-US" sz="1200" dirty="0">
              <a:solidFill>
                <a:srgbClr val="0B0B0B"/>
              </a:solidFill>
              <a:latin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22900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E19B73-0DCC-4849-9FBE-1A3B5CDFBE84}"/>
              </a:ext>
            </a:extLst>
          </p:cNvPr>
          <p:cNvPicPr>
            <a:picLocks noChangeAspect="1"/>
          </p:cNvPicPr>
          <p:nvPr/>
        </p:nvPicPr>
        <p:blipFill>
          <a:blip r:embed="rId2"/>
          <a:stretch>
            <a:fillRect/>
          </a:stretch>
        </p:blipFill>
        <p:spPr>
          <a:xfrm>
            <a:off x="0" y="237763"/>
            <a:ext cx="8351520" cy="4347571"/>
          </a:xfrm>
          <a:prstGeom prst="rect">
            <a:avLst/>
          </a:prstGeom>
        </p:spPr>
      </p:pic>
      <p:sp>
        <p:nvSpPr>
          <p:cNvPr id="4" name="TextBox 3">
            <a:extLst>
              <a:ext uri="{FF2B5EF4-FFF2-40B4-BE49-F238E27FC236}">
                <a16:creationId xmlns:a16="http://schemas.microsoft.com/office/drawing/2014/main" id="{4D77B091-6013-4BAB-89F2-EF9BC1327D76}"/>
              </a:ext>
            </a:extLst>
          </p:cNvPr>
          <p:cNvSpPr txBox="1"/>
          <p:nvPr/>
        </p:nvSpPr>
        <p:spPr>
          <a:xfrm>
            <a:off x="203200" y="4826000"/>
            <a:ext cx="4165600" cy="646331"/>
          </a:xfrm>
          <a:prstGeom prst="rect">
            <a:avLst/>
          </a:prstGeom>
          <a:noFill/>
        </p:spPr>
        <p:txBody>
          <a:bodyPr wrap="square" rtlCol="0">
            <a:spAutoFit/>
          </a:bodyPr>
          <a:lstStyle/>
          <a:p>
            <a:r>
              <a:rPr lang="en-US" dirty="0"/>
              <a:t>Green Box- Ground Truth</a:t>
            </a:r>
          </a:p>
          <a:p>
            <a:r>
              <a:rPr lang="en-US" dirty="0"/>
              <a:t>Red Box- Model’s Prediction</a:t>
            </a:r>
          </a:p>
        </p:txBody>
      </p:sp>
      <p:sp>
        <p:nvSpPr>
          <p:cNvPr id="5" name="TextBox 4">
            <a:extLst>
              <a:ext uri="{FF2B5EF4-FFF2-40B4-BE49-F238E27FC236}">
                <a16:creationId xmlns:a16="http://schemas.microsoft.com/office/drawing/2014/main" id="{661EDA15-5718-41C6-8A70-76FFBB710A5B}"/>
              </a:ext>
            </a:extLst>
          </p:cNvPr>
          <p:cNvSpPr txBox="1"/>
          <p:nvPr/>
        </p:nvSpPr>
        <p:spPr>
          <a:xfrm>
            <a:off x="91440" y="5865397"/>
            <a:ext cx="10424160" cy="369332"/>
          </a:xfrm>
          <a:prstGeom prst="rect">
            <a:avLst/>
          </a:prstGeom>
          <a:noFill/>
        </p:spPr>
        <p:txBody>
          <a:bodyPr wrap="square" rtlCol="0">
            <a:spAutoFit/>
          </a:bodyPr>
          <a:lstStyle/>
          <a:p>
            <a:r>
              <a:rPr lang="en-US" dirty="0"/>
              <a:t>True Positives in the case of Object detection is found out using the concept of </a:t>
            </a:r>
            <a:r>
              <a:rPr lang="en-US" b="1" dirty="0"/>
              <a:t>IOU (Intersection over Union)</a:t>
            </a:r>
          </a:p>
        </p:txBody>
      </p:sp>
    </p:spTree>
    <p:extLst>
      <p:ext uri="{BB962C8B-B14F-4D97-AF65-F5344CB8AC3E}">
        <p14:creationId xmlns:p14="http://schemas.microsoft.com/office/powerpoint/2010/main" val="2704956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3FC591-AB8F-4A9C-8550-6A10BD664BD7}"/>
              </a:ext>
            </a:extLst>
          </p:cNvPr>
          <p:cNvPicPr>
            <a:picLocks noChangeAspect="1"/>
          </p:cNvPicPr>
          <p:nvPr/>
        </p:nvPicPr>
        <p:blipFill>
          <a:blip r:embed="rId2"/>
          <a:stretch>
            <a:fillRect/>
          </a:stretch>
        </p:blipFill>
        <p:spPr>
          <a:xfrm>
            <a:off x="734060" y="251777"/>
            <a:ext cx="9525000" cy="5419725"/>
          </a:xfrm>
          <a:prstGeom prst="rect">
            <a:avLst/>
          </a:prstGeom>
        </p:spPr>
      </p:pic>
    </p:spTree>
    <p:extLst>
      <p:ext uri="{BB962C8B-B14F-4D97-AF65-F5344CB8AC3E}">
        <p14:creationId xmlns:p14="http://schemas.microsoft.com/office/powerpoint/2010/main" val="1981427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13F864-AA4E-4AFA-A2C7-656C38933F0D}"/>
              </a:ext>
            </a:extLst>
          </p:cNvPr>
          <p:cNvPicPr>
            <a:picLocks noChangeAspect="1"/>
          </p:cNvPicPr>
          <p:nvPr/>
        </p:nvPicPr>
        <p:blipFill>
          <a:blip r:embed="rId2"/>
          <a:stretch>
            <a:fillRect/>
          </a:stretch>
        </p:blipFill>
        <p:spPr>
          <a:xfrm>
            <a:off x="280987" y="185737"/>
            <a:ext cx="11433493" cy="6376911"/>
          </a:xfrm>
          <a:prstGeom prst="rect">
            <a:avLst/>
          </a:prstGeom>
        </p:spPr>
      </p:pic>
    </p:spTree>
    <p:extLst>
      <p:ext uri="{BB962C8B-B14F-4D97-AF65-F5344CB8AC3E}">
        <p14:creationId xmlns:p14="http://schemas.microsoft.com/office/powerpoint/2010/main" val="635576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14535C-B21E-4BA6-ACFF-C29A0CABEBFC}"/>
              </a:ext>
            </a:extLst>
          </p:cNvPr>
          <p:cNvPicPr>
            <a:picLocks noChangeAspect="1"/>
          </p:cNvPicPr>
          <p:nvPr/>
        </p:nvPicPr>
        <p:blipFill>
          <a:blip r:embed="rId2"/>
          <a:stretch>
            <a:fillRect/>
          </a:stretch>
        </p:blipFill>
        <p:spPr>
          <a:xfrm>
            <a:off x="195897" y="244475"/>
            <a:ext cx="11210925" cy="5048250"/>
          </a:xfrm>
          <a:prstGeom prst="rect">
            <a:avLst/>
          </a:prstGeom>
        </p:spPr>
      </p:pic>
    </p:spTree>
    <p:extLst>
      <p:ext uri="{BB962C8B-B14F-4D97-AF65-F5344CB8AC3E}">
        <p14:creationId xmlns:p14="http://schemas.microsoft.com/office/powerpoint/2010/main" val="1684831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FB095FC-144F-411E-A753-65FEE2CC0281}"/>
              </a:ext>
            </a:extLst>
          </p:cNvPr>
          <p:cNvSpPr txBox="1"/>
          <p:nvPr/>
        </p:nvSpPr>
        <p:spPr>
          <a:xfrm>
            <a:off x="435005" y="253014"/>
            <a:ext cx="10750858" cy="2585323"/>
          </a:xfrm>
          <a:prstGeom prst="rect">
            <a:avLst/>
          </a:prstGeom>
          <a:noFill/>
        </p:spPr>
        <p:txBody>
          <a:bodyPr wrap="square" rtlCol="0">
            <a:spAutoFit/>
          </a:bodyPr>
          <a:lstStyle/>
          <a:p>
            <a:r>
              <a:rPr lang="en-IN" dirty="0"/>
              <a:t>The prerequisites for this course are to be able to:</a:t>
            </a:r>
          </a:p>
          <a:p>
            <a:endParaRPr lang="en-IN" dirty="0"/>
          </a:p>
          <a:p>
            <a:r>
              <a:rPr lang="en-IN" dirty="0"/>
              <a:t>Write object oriented code in </a:t>
            </a:r>
            <a:r>
              <a:rPr lang="en-IN" b="1" dirty="0"/>
              <a:t>Python</a:t>
            </a:r>
            <a:r>
              <a:rPr lang="en-IN" dirty="0"/>
              <a:t> and proficiently use the </a:t>
            </a:r>
            <a:r>
              <a:rPr lang="en-IN" b="1" dirty="0" err="1"/>
              <a:t>numpy</a:t>
            </a:r>
            <a:r>
              <a:rPr lang="en-IN" dirty="0"/>
              <a:t> and </a:t>
            </a:r>
            <a:r>
              <a:rPr lang="en-IN" b="1" dirty="0"/>
              <a:t>matplotlib</a:t>
            </a:r>
            <a:r>
              <a:rPr lang="en-IN" dirty="0"/>
              <a:t> libraries (such as for matrix multiplication and simple plotting)</a:t>
            </a:r>
          </a:p>
          <a:p>
            <a:r>
              <a:rPr lang="en-IN" dirty="0"/>
              <a:t>Calculate </a:t>
            </a:r>
            <a:r>
              <a:rPr lang="en-IN" b="1" dirty="0"/>
              <a:t>derivatives of common functions</a:t>
            </a:r>
            <a:r>
              <a:rPr lang="en-IN" dirty="0"/>
              <a:t> (basic calculus skills) such as </a:t>
            </a:r>
            <a:r>
              <a:rPr lang="en-IN" i="1" dirty="0"/>
              <a:t>x^2</a:t>
            </a:r>
            <a:r>
              <a:rPr lang="en-IN" dirty="0"/>
              <a:t>, </a:t>
            </a:r>
            <a:r>
              <a:rPr lang="en-IN" i="1" dirty="0"/>
              <a:t>1/x</a:t>
            </a:r>
            <a:endParaRPr lang="en-IN" dirty="0"/>
          </a:p>
          <a:p>
            <a:r>
              <a:rPr lang="en-IN" dirty="0"/>
              <a:t>Compute </a:t>
            </a:r>
            <a:r>
              <a:rPr lang="en-IN" b="1" dirty="0"/>
              <a:t>multiplication of matrices and dot products</a:t>
            </a:r>
            <a:r>
              <a:rPr lang="en-IN" dirty="0"/>
              <a:t> (basic linear algebra skills)</a:t>
            </a:r>
          </a:p>
          <a:p>
            <a:br>
              <a:rPr lang="en-IN" dirty="0"/>
            </a:br>
            <a:endParaRPr lang="en-IN" dirty="0"/>
          </a:p>
          <a:p>
            <a:endParaRPr lang="en-IN" dirty="0"/>
          </a:p>
        </p:txBody>
      </p:sp>
      <p:pic>
        <p:nvPicPr>
          <p:cNvPr id="5" name="図 4">
            <a:extLst>
              <a:ext uri="{FF2B5EF4-FFF2-40B4-BE49-F238E27FC236}">
                <a16:creationId xmlns:a16="http://schemas.microsoft.com/office/drawing/2014/main" id="{A6AB7B28-8B12-419E-9FAC-FA00DCB2A7C3}"/>
              </a:ext>
            </a:extLst>
          </p:cNvPr>
          <p:cNvPicPr>
            <a:picLocks noChangeAspect="1"/>
          </p:cNvPicPr>
          <p:nvPr/>
        </p:nvPicPr>
        <p:blipFill>
          <a:blip r:embed="rId2"/>
          <a:stretch>
            <a:fillRect/>
          </a:stretch>
        </p:blipFill>
        <p:spPr>
          <a:xfrm>
            <a:off x="506026" y="2412145"/>
            <a:ext cx="8693115" cy="4192841"/>
          </a:xfrm>
          <a:prstGeom prst="rect">
            <a:avLst/>
          </a:prstGeom>
        </p:spPr>
      </p:pic>
    </p:spTree>
    <p:extLst>
      <p:ext uri="{BB962C8B-B14F-4D97-AF65-F5344CB8AC3E}">
        <p14:creationId xmlns:p14="http://schemas.microsoft.com/office/powerpoint/2010/main" val="1203607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B4FD13-7BFC-4834-BBCF-886BBB1A7070}"/>
              </a:ext>
            </a:extLst>
          </p:cNvPr>
          <p:cNvPicPr>
            <a:picLocks noChangeAspect="1"/>
          </p:cNvPicPr>
          <p:nvPr/>
        </p:nvPicPr>
        <p:blipFill>
          <a:blip r:embed="rId2"/>
          <a:stretch>
            <a:fillRect/>
          </a:stretch>
        </p:blipFill>
        <p:spPr>
          <a:xfrm>
            <a:off x="171450" y="385762"/>
            <a:ext cx="11849100" cy="5172075"/>
          </a:xfrm>
          <a:prstGeom prst="rect">
            <a:avLst/>
          </a:prstGeom>
        </p:spPr>
      </p:pic>
    </p:spTree>
    <p:extLst>
      <p:ext uri="{BB962C8B-B14F-4D97-AF65-F5344CB8AC3E}">
        <p14:creationId xmlns:p14="http://schemas.microsoft.com/office/powerpoint/2010/main" val="679328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87AE4C-03C0-43DE-8E75-95C69F74B70C}"/>
              </a:ext>
            </a:extLst>
          </p:cNvPr>
          <p:cNvPicPr>
            <a:picLocks noChangeAspect="1"/>
          </p:cNvPicPr>
          <p:nvPr/>
        </p:nvPicPr>
        <p:blipFill>
          <a:blip r:embed="rId2"/>
          <a:stretch>
            <a:fillRect/>
          </a:stretch>
        </p:blipFill>
        <p:spPr>
          <a:xfrm>
            <a:off x="0" y="0"/>
            <a:ext cx="9801225" cy="4010025"/>
          </a:xfrm>
          <a:prstGeom prst="rect">
            <a:avLst/>
          </a:prstGeom>
        </p:spPr>
      </p:pic>
      <p:pic>
        <p:nvPicPr>
          <p:cNvPr id="5" name="Picture 4">
            <a:extLst>
              <a:ext uri="{FF2B5EF4-FFF2-40B4-BE49-F238E27FC236}">
                <a16:creationId xmlns:a16="http://schemas.microsoft.com/office/drawing/2014/main" id="{04A166F4-4B1E-4075-A560-93EC80079CCD}"/>
              </a:ext>
            </a:extLst>
          </p:cNvPr>
          <p:cNvPicPr>
            <a:picLocks noChangeAspect="1"/>
          </p:cNvPicPr>
          <p:nvPr/>
        </p:nvPicPr>
        <p:blipFill>
          <a:blip r:embed="rId3"/>
          <a:stretch>
            <a:fillRect/>
          </a:stretch>
        </p:blipFill>
        <p:spPr>
          <a:xfrm>
            <a:off x="84454" y="3747134"/>
            <a:ext cx="9384665" cy="2470785"/>
          </a:xfrm>
          <a:prstGeom prst="rect">
            <a:avLst/>
          </a:prstGeom>
        </p:spPr>
      </p:pic>
    </p:spTree>
    <p:extLst>
      <p:ext uri="{BB962C8B-B14F-4D97-AF65-F5344CB8AC3E}">
        <p14:creationId xmlns:p14="http://schemas.microsoft.com/office/powerpoint/2010/main" val="3165211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78017E-F762-45C1-9C0E-38891DD53753}"/>
              </a:ext>
            </a:extLst>
          </p:cNvPr>
          <p:cNvPicPr>
            <a:picLocks noChangeAspect="1"/>
          </p:cNvPicPr>
          <p:nvPr/>
        </p:nvPicPr>
        <p:blipFill>
          <a:blip r:embed="rId2"/>
          <a:stretch>
            <a:fillRect/>
          </a:stretch>
        </p:blipFill>
        <p:spPr>
          <a:xfrm>
            <a:off x="168593" y="406400"/>
            <a:ext cx="9727248" cy="4048364"/>
          </a:xfrm>
          <a:prstGeom prst="rect">
            <a:avLst/>
          </a:prstGeom>
        </p:spPr>
      </p:pic>
      <p:pic>
        <p:nvPicPr>
          <p:cNvPr id="5" name="Picture 4">
            <a:extLst>
              <a:ext uri="{FF2B5EF4-FFF2-40B4-BE49-F238E27FC236}">
                <a16:creationId xmlns:a16="http://schemas.microsoft.com/office/drawing/2014/main" id="{0A82A35D-2E82-43E0-8467-7F29F0000BB4}"/>
              </a:ext>
            </a:extLst>
          </p:cNvPr>
          <p:cNvPicPr>
            <a:picLocks noChangeAspect="1"/>
          </p:cNvPicPr>
          <p:nvPr/>
        </p:nvPicPr>
        <p:blipFill>
          <a:blip r:embed="rId3"/>
          <a:stretch>
            <a:fillRect/>
          </a:stretch>
        </p:blipFill>
        <p:spPr>
          <a:xfrm>
            <a:off x="126683" y="4784090"/>
            <a:ext cx="9769158" cy="1943100"/>
          </a:xfrm>
          <a:prstGeom prst="rect">
            <a:avLst/>
          </a:prstGeom>
        </p:spPr>
      </p:pic>
    </p:spTree>
    <p:extLst>
      <p:ext uri="{BB962C8B-B14F-4D97-AF65-F5344CB8AC3E}">
        <p14:creationId xmlns:p14="http://schemas.microsoft.com/office/powerpoint/2010/main" val="4103491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118597-9911-4B71-B37B-F21C34F70D77}"/>
              </a:ext>
            </a:extLst>
          </p:cNvPr>
          <p:cNvPicPr>
            <a:picLocks noChangeAspect="1"/>
          </p:cNvPicPr>
          <p:nvPr/>
        </p:nvPicPr>
        <p:blipFill>
          <a:blip r:embed="rId2"/>
          <a:stretch>
            <a:fillRect/>
          </a:stretch>
        </p:blipFill>
        <p:spPr>
          <a:xfrm>
            <a:off x="0" y="0"/>
            <a:ext cx="9570720" cy="6559069"/>
          </a:xfrm>
          <a:prstGeom prst="rect">
            <a:avLst/>
          </a:prstGeom>
        </p:spPr>
      </p:pic>
    </p:spTree>
    <p:extLst>
      <p:ext uri="{BB962C8B-B14F-4D97-AF65-F5344CB8AC3E}">
        <p14:creationId xmlns:p14="http://schemas.microsoft.com/office/powerpoint/2010/main" val="789973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94C0BF-3BBE-496D-A7CD-7DA0C84BE9BB}"/>
              </a:ext>
            </a:extLst>
          </p:cNvPr>
          <p:cNvPicPr>
            <a:picLocks noChangeAspect="1"/>
          </p:cNvPicPr>
          <p:nvPr/>
        </p:nvPicPr>
        <p:blipFill>
          <a:blip r:embed="rId2"/>
          <a:stretch>
            <a:fillRect/>
          </a:stretch>
        </p:blipFill>
        <p:spPr>
          <a:xfrm>
            <a:off x="335280" y="54224"/>
            <a:ext cx="10718801" cy="6749552"/>
          </a:xfrm>
          <a:prstGeom prst="rect">
            <a:avLst/>
          </a:prstGeom>
        </p:spPr>
      </p:pic>
    </p:spTree>
    <p:extLst>
      <p:ext uri="{BB962C8B-B14F-4D97-AF65-F5344CB8AC3E}">
        <p14:creationId xmlns:p14="http://schemas.microsoft.com/office/powerpoint/2010/main" val="677561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5862C6-7282-4B98-919A-89C729D9D908}"/>
              </a:ext>
            </a:extLst>
          </p:cNvPr>
          <p:cNvPicPr>
            <a:picLocks noChangeAspect="1"/>
          </p:cNvPicPr>
          <p:nvPr/>
        </p:nvPicPr>
        <p:blipFill>
          <a:blip r:embed="rId2"/>
          <a:stretch>
            <a:fillRect/>
          </a:stretch>
        </p:blipFill>
        <p:spPr>
          <a:xfrm>
            <a:off x="176618" y="3200400"/>
            <a:ext cx="5397332" cy="2548647"/>
          </a:xfrm>
          <a:prstGeom prst="rect">
            <a:avLst/>
          </a:prstGeom>
        </p:spPr>
      </p:pic>
      <p:sp>
        <p:nvSpPr>
          <p:cNvPr id="6" name="TextBox 5">
            <a:extLst>
              <a:ext uri="{FF2B5EF4-FFF2-40B4-BE49-F238E27FC236}">
                <a16:creationId xmlns:a16="http://schemas.microsoft.com/office/drawing/2014/main" id="{B784EEF3-2921-4CD6-BEA2-67B6BCFE3A57}"/>
              </a:ext>
            </a:extLst>
          </p:cNvPr>
          <p:cNvSpPr txBox="1"/>
          <p:nvPr/>
        </p:nvSpPr>
        <p:spPr>
          <a:xfrm>
            <a:off x="398834" y="5950084"/>
            <a:ext cx="2305455" cy="646331"/>
          </a:xfrm>
          <a:prstGeom prst="rect">
            <a:avLst/>
          </a:prstGeom>
          <a:noFill/>
        </p:spPr>
        <p:txBody>
          <a:bodyPr wrap="square" rtlCol="0">
            <a:spAutoFit/>
          </a:bodyPr>
          <a:lstStyle/>
          <a:p>
            <a:r>
              <a:rPr lang="en-US" dirty="0"/>
              <a:t>We try to fil a linear regression model</a:t>
            </a:r>
          </a:p>
        </p:txBody>
      </p:sp>
      <p:sp>
        <p:nvSpPr>
          <p:cNvPr id="7" name="TextBox 6">
            <a:extLst>
              <a:ext uri="{FF2B5EF4-FFF2-40B4-BE49-F238E27FC236}">
                <a16:creationId xmlns:a16="http://schemas.microsoft.com/office/drawing/2014/main" id="{64E1E1CD-1AB7-40F8-BE7F-F8A507836EE1}"/>
              </a:ext>
            </a:extLst>
          </p:cNvPr>
          <p:cNvSpPr txBox="1"/>
          <p:nvPr/>
        </p:nvSpPr>
        <p:spPr>
          <a:xfrm>
            <a:off x="2875284" y="5946840"/>
            <a:ext cx="2833991" cy="646331"/>
          </a:xfrm>
          <a:prstGeom prst="rect">
            <a:avLst/>
          </a:prstGeom>
          <a:noFill/>
        </p:spPr>
        <p:txBody>
          <a:bodyPr wrap="square" rtlCol="0">
            <a:spAutoFit/>
          </a:bodyPr>
          <a:lstStyle/>
          <a:p>
            <a:r>
              <a:rPr lang="en-US" dirty="0"/>
              <a:t>We try to fil a Polynomial regression model</a:t>
            </a:r>
          </a:p>
        </p:txBody>
      </p:sp>
      <p:pic>
        <p:nvPicPr>
          <p:cNvPr id="9" name="Picture 8">
            <a:extLst>
              <a:ext uri="{FF2B5EF4-FFF2-40B4-BE49-F238E27FC236}">
                <a16:creationId xmlns:a16="http://schemas.microsoft.com/office/drawing/2014/main" id="{4CC3CC7B-96F3-4ECF-8548-65143D4990D8}"/>
              </a:ext>
            </a:extLst>
          </p:cNvPr>
          <p:cNvPicPr>
            <a:picLocks noChangeAspect="1"/>
          </p:cNvPicPr>
          <p:nvPr/>
        </p:nvPicPr>
        <p:blipFill>
          <a:blip r:embed="rId3"/>
          <a:stretch>
            <a:fillRect/>
          </a:stretch>
        </p:blipFill>
        <p:spPr>
          <a:xfrm>
            <a:off x="5807716" y="3078489"/>
            <a:ext cx="5709833" cy="2670558"/>
          </a:xfrm>
          <a:prstGeom prst="rect">
            <a:avLst/>
          </a:prstGeom>
        </p:spPr>
      </p:pic>
      <p:sp>
        <p:nvSpPr>
          <p:cNvPr id="10" name="TextBox 9">
            <a:extLst>
              <a:ext uri="{FF2B5EF4-FFF2-40B4-BE49-F238E27FC236}">
                <a16:creationId xmlns:a16="http://schemas.microsoft.com/office/drawing/2014/main" id="{9A004E95-2D11-4768-914D-14708CFBC648}"/>
              </a:ext>
            </a:extLst>
          </p:cNvPr>
          <p:cNvSpPr txBox="1"/>
          <p:nvPr/>
        </p:nvSpPr>
        <p:spPr>
          <a:xfrm>
            <a:off x="6096000" y="5946840"/>
            <a:ext cx="2305455" cy="923330"/>
          </a:xfrm>
          <a:prstGeom prst="rect">
            <a:avLst/>
          </a:prstGeom>
          <a:noFill/>
        </p:spPr>
        <p:txBody>
          <a:bodyPr wrap="square" rtlCol="0">
            <a:spAutoFit/>
          </a:bodyPr>
          <a:lstStyle/>
          <a:p>
            <a:r>
              <a:rPr lang="en-US" dirty="0"/>
              <a:t>For new data linear regression generalizes well</a:t>
            </a:r>
          </a:p>
        </p:txBody>
      </p:sp>
      <p:sp>
        <p:nvSpPr>
          <p:cNvPr id="11" name="TextBox 10">
            <a:extLst>
              <a:ext uri="{FF2B5EF4-FFF2-40B4-BE49-F238E27FC236}">
                <a16:creationId xmlns:a16="http://schemas.microsoft.com/office/drawing/2014/main" id="{C4CA57F2-B81A-4875-8167-1AA195A5B701}"/>
              </a:ext>
            </a:extLst>
          </p:cNvPr>
          <p:cNvSpPr txBox="1"/>
          <p:nvPr/>
        </p:nvSpPr>
        <p:spPr>
          <a:xfrm>
            <a:off x="9212094" y="5808340"/>
            <a:ext cx="2581072" cy="923330"/>
          </a:xfrm>
          <a:prstGeom prst="rect">
            <a:avLst/>
          </a:prstGeom>
          <a:noFill/>
        </p:spPr>
        <p:txBody>
          <a:bodyPr wrap="square" rtlCol="0">
            <a:spAutoFit/>
          </a:bodyPr>
          <a:lstStyle/>
          <a:p>
            <a:r>
              <a:rPr lang="en-US" dirty="0"/>
              <a:t>For new data polynomial regression does not generalize well</a:t>
            </a:r>
          </a:p>
        </p:txBody>
      </p:sp>
      <p:pic>
        <p:nvPicPr>
          <p:cNvPr id="13" name="Picture 12">
            <a:extLst>
              <a:ext uri="{FF2B5EF4-FFF2-40B4-BE49-F238E27FC236}">
                <a16:creationId xmlns:a16="http://schemas.microsoft.com/office/drawing/2014/main" id="{96ADC9AC-D8BE-4906-B96C-CF67A52C90DA}"/>
              </a:ext>
            </a:extLst>
          </p:cNvPr>
          <p:cNvPicPr>
            <a:picLocks noChangeAspect="1"/>
          </p:cNvPicPr>
          <p:nvPr/>
        </p:nvPicPr>
        <p:blipFill>
          <a:blip r:embed="rId4"/>
          <a:stretch>
            <a:fillRect/>
          </a:stretch>
        </p:blipFill>
        <p:spPr>
          <a:xfrm>
            <a:off x="0" y="0"/>
            <a:ext cx="6717919" cy="2999363"/>
          </a:xfrm>
          <a:prstGeom prst="rect">
            <a:avLst/>
          </a:prstGeom>
        </p:spPr>
      </p:pic>
    </p:spTree>
    <p:extLst>
      <p:ext uri="{BB962C8B-B14F-4D97-AF65-F5344CB8AC3E}">
        <p14:creationId xmlns:p14="http://schemas.microsoft.com/office/powerpoint/2010/main" val="4270368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DACB5F-F13F-48D1-9870-27268BF6FE42}"/>
              </a:ext>
            </a:extLst>
          </p:cNvPr>
          <p:cNvPicPr>
            <a:picLocks noChangeAspect="1"/>
          </p:cNvPicPr>
          <p:nvPr/>
        </p:nvPicPr>
        <p:blipFill>
          <a:blip r:embed="rId2"/>
          <a:stretch>
            <a:fillRect/>
          </a:stretch>
        </p:blipFill>
        <p:spPr>
          <a:xfrm>
            <a:off x="171348" y="160709"/>
            <a:ext cx="8477745" cy="3438526"/>
          </a:xfrm>
          <a:prstGeom prst="rect">
            <a:avLst/>
          </a:prstGeom>
        </p:spPr>
      </p:pic>
      <p:sp>
        <p:nvSpPr>
          <p:cNvPr id="4" name="TextBox 3">
            <a:extLst>
              <a:ext uri="{FF2B5EF4-FFF2-40B4-BE49-F238E27FC236}">
                <a16:creationId xmlns:a16="http://schemas.microsoft.com/office/drawing/2014/main" id="{212432B0-EDD9-4309-ADCD-B16BBB8BE6DE}"/>
              </a:ext>
            </a:extLst>
          </p:cNvPr>
          <p:cNvSpPr txBox="1"/>
          <p:nvPr/>
        </p:nvSpPr>
        <p:spPr>
          <a:xfrm>
            <a:off x="171348" y="3655447"/>
            <a:ext cx="7519481" cy="646331"/>
          </a:xfrm>
          <a:prstGeom prst="rect">
            <a:avLst/>
          </a:prstGeom>
          <a:noFill/>
        </p:spPr>
        <p:txBody>
          <a:bodyPr wrap="square" rtlCol="0">
            <a:spAutoFit/>
          </a:bodyPr>
          <a:lstStyle/>
          <a:p>
            <a:r>
              <a:rPr lang="en-US" dirty="0"/>
              <a:t>The challenge in ML lies in creating a model that performs well on available data without overfitting</a:t>
            </a:r>
          </a:p>
        </p:txBody>
      </p:sp>
      <p:pic>
        <p:nvPicPr>
          <p:cNvPr id="6" name="Picture 5">
            <a:extLst>
              <a:ext uri="{FF2B5EF4-FFF2-40B4-BE49-F238E27FC236}">
                <a16:creationId xmlns:a16="http://schemas.microsoft.com/office/drawing/2014/main" id="{7D527866-2A1E-46C5-A704-795EFD41EF6B}"/>
              </a:ext>
            </a:extLst>
          </p:cNvPr>
          <p:cNvPicPr>
            <a:picLocks noChangeAspect="1"/>
          </p:cNvPicPr>
          <p:nvPr/>
        </p:nvPicPr>
        <p:blipFill>
          <a:blip r:embed="rId3"/>
          <a:stretch>
            <a:fillRect/>
          </a:stretch>
        </p:blipFill>
        <p:spPr>
          <a:xfrm>
            <a:off x="171347" y="4430650"/>
            <a:ext cx="6443461" cy="2155657"/>
          </a:xfrm>
          <a:prstGeom prst="rect">
            <a:avLst/>
          </a:prstGeom>
        </p:spPr>
      </p:pic>
    </p:spTree>
    <p:extLst>
      <p:ext uri="{BB962C8B-B14F-4D97-AF65-F5344CB8AC3E}">
        <p14:creationId xmlns:p14="http://schemas.microsoft.com/office/powerpoint/2010/main" val="3612906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677C2A-29FE-4A7E-8A6A-8C749CF3F544}"/>
              </a:ext>
            </a:extLst>
          </p:cNvPr>
          <p:cNvSpPr txBox="1"/>
          <p:nvPr/>
        </p:nvSpPr>
        <p:spPr>
          <a:xfrm>
            <a:off x="107004" y="107004"/>
            <a:ext cx="9824936" cy="923330"/>
          </a:xfrm>
          <a:prstGeom prst="rect">
            <a:avLst/>
          </a:prstGeom>
          <a:noFill/>
        </p:spPr>
        <p:txBody>
          <a:bodyPr wrap="square" rtlCol="0">
            <a:spAutoFit/>
          </a:bodyPr>
          <a:lstStyle/>
          <a:p>
            <a:r>
              <a:rPr lang="en-US" dirty="0"/>
              <a:t>We would like our model to generalize well to unseen datasets during training. We are going to analyze the performances of our algorithms on test data sets, In particular, we are interested </a:t>
            </a:r>
            <a:r>
              <a:rPr lang="en-US" b="1" dirty="0"/>
              <a:t>in test error</a:t>
            </a:r>
            <a:r>
              <a:rPr lang="en-US" dirty="0"/>
              <a:t> which is the error rate of the model in test dataset.</a:t>
            </a:r>
          </a:p>
        </p:txBody>
      </p:sp>
      <p:pic>
        <p:nvPicPr>
          <p:cNvPr id="4" name="Picture 3">
            <a:extLst>
              <a:ext uri="{FF2B5EF4-FFF2-40B4-BE49-F238E27FC236}">
                <a16:creationId xmlns:a16="http://schemas.microsoft.com/office/drawing/2014/main" id="{6E572E13-1BD2-443D-9B6B-DD7E6E794AA5}"/>
              </a:ext>
            </a:extLst>
          </p:cNvPr>
          <p:cNvPicPr>
            <a:picLocks noChangeAspect="1"/>
          </p:cNvPicPr>
          <p:nvPr/>
        </p:nvPicPr>
        <p:blipFill>
          <a:blip r:embed="rId2"/>
          <a:stretch>
            <a:fillRect/>
          </a:stretch>
        </p:blipFill>
        <p:spPr>
          <a:xfrm>
            <a:off x="107004" y="1344140"/>
            <a:ext cx="8632749" cy="3500235"/>
          </a:xfrm>
          <a:prstGeom prst="rect">
            <a:avLst/>
          </a:prstGeom>
        </p:spPr>
      </p:pic>
      <p:sp>
        <p:nvSpPr>
          <p:cNvPr id="5" name="TextBox 4">
            <a:extLst>
              <a:ext uri="{FF2B5EF4-FFF2-40B4-BE49-F238E27FC236}">
                <a16:creationId xmlns:a16="http://schemas.microsoft.com/office/drawing/2014/main" id="{CE0EA4F1-611D-4F4A-8715-BA9822E55650}"/>
              </a:ext>
            </a:extLst>
          </p:cNvPr>
          <p:cNvSpPr txBox="1"/>
          <p:nvPr/>
        </p:nvSpPr>
        <p:spPr>
          <a:xfrm>
            <a:off x="272374" y="5097294"/>
            <a:ext cx="7286017" cy="1200329"/>
          </a:xfrm>
          <a:prstGeom prst="rect">
            <a:avLst/>
          </a:prstGeom>
          <a:noFill/>
        </p:spPr>
        <p:txBody>
          <a:bodyPr wrap="square" rtlCol="0">
            <a:spAutoFit/>
          </a:bodyPr>
          <a:lstStyle/>
          <a:p>
            <a:r>
              <a:rPr lang="en-US" dirty="0"/>
              <a:t>To minimize the test error, we have to minimize both bias and Variance. We need to minimize both bias and variance, which means our model should work well both on training data and test data. However, by minimizing the bias, we tend to increase the variance.</a:t>
            </a:r>
          </a:p>
        </p:txBody>
      </p:sp>
      <p:sp>
        <p:nvSpPr>
          <p:cNvPr id="6" name="TextBox 5">
            <a:extLst>
              <a:ext uri="{FF2B5EF4-FFF2-40B4-BE49-F238E27FC236}">
                <a16:creationId xmlns:a16="http://schemas.microsoft.com/office/drawing/2014/main" id="{FB592FCC-ED5C-41B5-86E6-AF691AF0939A}"/>
              </a:ext>
            </a:extLst>
          </p:cNvPr>
          <p:cNvSpPr txBox="1"/>
          <p:nvPr/>
        </p:nvSpPr>
        <p:spPr>
          <a:xfrm>
            <a:off x="8642476" y="1225686"/>
            <a:ext cx="3549524" cy="5355312"/>
          </a:xfrm>
          <a:prstGeom prst="rect">
            <a:avLst/>
          </a:prstGeom>
          <a:noFill/>
        </p:spPr>
        <p:txBody>
          <a:bodyPr wrap="square" rtlCol="0">
            <a:spAutoFit/>
          </a:bodyPr>
          <a:lstStyle/>
          <a:p>
            <a:r>
              <a:rPr lang="en-US" dirty="0"/>
              <a:t>1- As the complexity (Number of parameters) of the model increases, the bias (In red) decreases. However, the variance (In purple) increases with increase in complexity. It loses its ability to generalize.</a:t>
            </a:r>
          </a:p>
          <a:p>
            <a:r>
              <a:rPr lang="en-US" dirty="0"/>
              <a:t>2- If we sum both terms, we get the test error in blue (On the top). The blue curve shows existence of an optimal complexity where the test error is minimized ( around (1.2,5).</a:t>
            </a:r>
          </a:p>
          <a:p>
            <a:endParaRPr lang="en-US" dirty="0"/>
          </a:p>
          <a:p>
            <a:r>
              <a:rPr lang="en-US" dirty="0"/>
              <a:t>3- this is called </a:t>
            </a:r>
            <a:r>
              <a:rPr lang="en-US" b="1" dirty="0"/>
              <a:t>bias- variance tradeoff.</a:t>
            </a:r>
            <a:r>
              <a:rPr lang="en-US" dirty="0"/>
              <a:t> You want your model to be complex enough for low bias. But not too complex so that you can still generalize to unseen data</a:t>
            </a:r>
          </a:p>
          <a:p>
            <a:endParaRPr lang="en-US" dirty="0"/>
          </a:p>
        </p:txBody>
      </p:sp>
    </p:spTree>
    <p:extLst>
      <p:ext uri="{BB962C8B-B14F-4D97-AF65-F5344CB8AC3E}">
        <p14:creationId xmlns:p14="http://schemas.microsoft.com/office/powerpoint/2010/main" val="3484600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EE27B9-5B62-49DE-BFFE-B86A789218AC}"/>
              </a:ext>
            </a:extLst>
          </p:cNvPr>
          <p:cNvPicPr>
            <a:picLocks noChangeAspect="1"/>
          </p:cNvPicPr>
          <p:nvPr/>
        </p:nvPicPr>
        <p:blipFill>
          <a:blip r:embed="rId2"/>
          <a:stretch>
            <a:fillRect/>
          </a:stretch>
        </p:blipFill>
        <p:spPr>
          <a:xfrm>
            <a:off x="109232" y="459327"/>
            <a:ext cx="11605484" cy="4939524"/>
          </a:xfrm>
          <a:prstGeom prst="rect">
            <a:avLst/>
          </a:prstGeom>
        </p:spPr>
      </p:pic>
    </p:spTree>
    <p:extLst>
      <p:ext uri="{BB962C8B-B14F-4D97-AF65-F5344CB8AC3E}">
        <p14:creationId xmlns:p14="http://schemas.microsoft.com/office/powerpoint/2010/main" val="1824695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2572F2F-EB57-4B13-94C2-BE1C13B0D174}"/>
              </a:ext>
            </a:extLst>
          </p:cNvPr>
          <p:cNvGrpSpPr/>
          <p:nvPr/>
        </p:nvGrpSpPr>
        <p:grpSpPr>
          <a:xfrm>
            <a:off x="584462" y="263484"/>
            <a:ext cx="4486389" cy="2542461"/>
            <a:chOff x="914400" y="188069"/>
            <a:chExt cx="4486389" cy="2542461"/>
          </a:xfrm>
        </p:grpSpPr>
        <p:sp>
          <p:nvSpPr>
            <p:cNvPr id="2" name="Rectangle 1">
              <a:extLst>
                <a:ext uri="{FF2B5EF4-FFF2-40B4-BE49-F238E27FC236}">
                  <a16:creationId xmlns:a16="http://schemas.microsoft.com/office/drawing/2014/main" id="{A3BAABC6-D256-4546-BCE2-938D7D658565}"/>
                </a:ext>
              </a:extLst>
            </p:cNvPr>
            <p:cNvSpPr/>
            <p:nvPr/>
          </p:nvSpPr>
          <p:spPr>
            <a:xfrm>
              <a:off x="914400" y="778213"/>
              <a:ext cx="1702340" cy="894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Data</a:t>
              </a:r>
            </a:p>
          </p:txBody>
        </p:sp>
        <p:sp>
          <p:nvSpPr>
            <p:cNvPr id="3" name="Rectangle 2">
              <a:extLst>
                <a:ext uri="{FF2B5EF4-FFF2-40B4-BE49-F238E27FC236}">
                  <a16:creationId xmlns:a16="http://schemas.microsoft.com/office/drawing/2014/main" id="{D884C558-C597-41C6-91BA-0EC5BD5850CF}"/>
                </a:ext>
              </a:extLst>
            </p:cNvPr>
            <p:cNvSpPr/>
            <p:nvPr/>
          </p:nvSpPr>
          <p:spPr>
            <a:xfrm>
              <a:off x="3698449" y="1835586"/>
              <a:ext cx="1702340" cy="894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 data</a:t>
              </a:r>
            </a:p>
          </p:txBody>
        </p:sp>
        <p:sp>
          <p:nvSpPr>
            <p:cNvPr id="4" name="Rectangle 3">
              <a:extLst>
                <a:ext uri="{FF2B5EF4-FFF2-40B4-BE49-F238E27FC236}">
                  <a16:creationId xmlns:a16="http://schemas.microsoft.com/office/drawing/2014/main" id="{3A0A90A9-FEC7-45FE-BB59-93C252DD934D}"/>
                </a:ext>
              </a:extLst>
            </p:cNvPr>
            <p:cNvSpPr/>
            <p:nvPr/>
          </p:nvSpPr>
          <p:spPr>
            <a:xfrm>
              <a:off x="3698449" y="188069"/>
              <a:ext cx="1702340" cy="894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data</a:t>
              </a:r>
            </a:p>
          </p:txBody>
        </p:sp>
        <p:cxnSp>
          <p:nvCxnSpPr>
            <p:cNvPr id="6" name="Straight Arrow Connector 5">
              <a:extLst>
                <a:ext uri="{FF2B5EF4-FFF2-40B4-BE49-F238E27FC236}">
                  <a16:creationId xmlns:a16="http://schemas.microsoft.com/office/drawing/2014/main" id="{281E947E-F9B4-4489-A25D-97EBA34B1B17}"/>
                </a:ext>
              </a:extLst>
            </p:cNvPr>
            <p:cNvCxnSpPr>
              <a:cxnSpLocks/>
              <a:stCxn id="2" idx="3"/>
              <a:endCxn id="4" idx="1"/>
            </p:cNvCxnSpPr>
            <p:nvPr/>
          </p:nvCxnSpPr>
          <p:spPr>
            <a:xfrm flipV="1">
              <a:off x="2616740" y="635541"/>
              <a:ext cx="1081709" cy="590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8562F4F-6667-403B-91C0-9452924F4124}"/>
                </a:ext>
              </a:extLst>
            </p:cNvPr>
            <p:cNvCxnSpPr>
              <a:cxnSpLocks/>
            </p:cNvCxnSpPr>
            <p:nvPr/>
          </p:nvCxnSpPr>
          <p:spPr>
            <a:xfrm>
              <a:off x="2616740" y="1530485"/>
              <a:ext cx="1081709" cy="681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E0311EA-19A1-4C2E-8DAE-02B5B2484601}"/>
                </a:ext>
              </a:extLst>
            </p:cNvPr>
            <p:cNvSpPr txBox="1"/>
            <p:nvPr/>
          </p:nvSpPr>
          <p:spPr>
            <a:xfrm>
              <a:off x="2441542" y="256331"/>
              <a:ext cx="1450957" cy="369332"/>
            </a:xfrm>
            <a:prstGeom prst="rect">
              <a:avLst/>
            </a:prstGeom>
            <a:noFill/>
          </p:spPr>
          <p:txBody>
            <a:bodyPr wrap="square" rtlCol="0">
              <a:spAutoFit/>
            </a:bodyPr>
            <a:lstStyle/>
            <a:p>
              <a:r>
                <a:rPr lang="en-US" dirty="0"/>
                <a:t>(80%-90%)</a:t>
              </a:r>
            </a:p>
          </p:txBody>
        </p:sp>
        <p:sp>
          <p:nvSpPr>
            <p:cNvPr id="12" name="TextBox 11">
              <a:extLst>
                <a:ext uri="{FF2B5EF4-FFF2-40B4-BE49-F238E27FC236}">
                  <a16:creationId xmlns:a16="http://schemas.microsoft.com/office/drawing/2014/main" id="{0D9007FF-82F6-4482-A370-794FE2579B4E}"/>
                </a:ext>
              </a:extLst>
            </p:cNvPr>
            <p:cNvSpPr txBox="1"/>
            <p:nvPr/>
          </p:nvSpPr>
          <p:spPr>
            <a:xfrm>
              <a:off x="2519714" y="2211772"/>
              <a:ext cx="1275759" cy="369332"/>
            </a:xfrm>
            <a:prstGeom prst="rect">
              <a:avLst/>
            </a:prstGeom>
            <a:noFill/>
          </p:spPr>
          <p:txBody>
            <a:bodyPr wrap="square" rtlCol="0">
              <a:spAutoFit/>
            </a:bodyPr>
            <a:lstStyle/>
            <a:p>
              <a:r>
                <a:rPr lang="en-US" dirty="0"/>
                <a:t>(20%-10%)</a:t>
              </a:r>
            </a:p>
          </p:txBody>
        </p:sp>
      </p:grpSp>
      <p:sp>
        <p:nvSpPr>
          <p:cNvPr id="15" name="Rectangle 14">
            <a:extLst>
              <a:ext uri="{FF2B5EF4-FFF2-40B4-BE49-F238E27FC236}">
                <a16:creationId xmlns:a16="http://schemas.microsoft.com/office/drawing/2014/main" id="{66E4B352-C77F-4935-AECE-B64CF74BE634}"/>
              </a:ext>
            </a:extLst>
          </p:cNvPr>
          <p:cNvSpPr/>
          <p:nvPr/>
        </p:nvSpPr>
        <p:spPr>
          <a:xfrm>
            <a:off x="821703" y="4791626"/>
            <a:ext cx="1702340" cy="894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Total Data</a:t>
            </a:r>
          </a:p>
        </p:txBody>
      </p:sp>
      <p:sp>
        <p:nvSpPr>
          <p:cNvPr id="16" name="Rectangle 15">
            <a:extLst>
              <a:ext uri="{FF2B5EF4-FFF2-40B4-BE49-F238E27FC236}">
                <a16:creationId xmlns:a16="http://schemas.microsoft.com/office/drawing/2014/main" id="{4E774394-138D-46DC-BFF9-4328EE30A42D}"/>
              </a:ext>
            </a:extLst>
          </p:cNvPr>
          <p:cNvSpPr/>
          <p:nvPr/>
        </p:nvSpPr>
        <p:spPr>
          <a:xfrm>
            <a:off x="3605752" y="5057125"/>
            <a:ext cx="1702340" cy="450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Testing data</a:t>
            </a:r>
          </a:p>
        </p:txBody>
      </p:sp>
      <p:sp>
        <p:nvSpPr>
          <p:cNvPr id="17" name="Rectangle 16">
            <a:extLst>
              <a:ext uri="{FF2B5EF4-FFF2-40B4-BE49-F238E27FC236}">
                <a16:creationId xmlns:a16="http://schemas.microsoft.com/office/drawing/2014/main" id="{CD5001E3-02E9-45A8-80B7-DFDBA11EF492}"/>
              </a:ext>
            </a:extLst>
          </p:cNvPr>
          <p:cNvSpPr/>
          <p:nvPr/>
        </p:nvSpPr>
        <p:spPr>
          <a:xfrm>
            <a:off x="3605752" y="4201482"/>
            <a:ext cx="1702340" cy="5213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Training data</a:t>
            </a:r>
          </a:p>
        </p:txBody>
      </p:sp>
      <p:cxnSp>
        <p:nvCxnSpPr>
          <p:cNvPr id="18" name="Straight Arrow Connector 17">
            <a:extLst>
              <a:ext uri="{FF2B5EF4-FFF2-40B4-BE49-F238E27FC236}">
                <a16:creationId xmlns:a16="http://schemas.microsoft.com/office/drawing/2014/main" id="{0B52EB90-F5B3-4C63-8665-9A591034FB5F}"/>
              </a:ext>
            </a:extLst>
          </p:cNvPr>
          <p:cNvCxnSpPr>
            <a:cxnSpLocks/>
            <a:stCxn id="15" idx="3"/>
            <a:endCxn id="17" idx="1"/>
          </p:cNvCxnSpPr>
          <p:nvPr/>
        </p:nvCxnSpPr>
        <p:spPr>
          <a:xfrm flipV="1">
            <a:off x="2524043" y="4462156"/>
            <a:ext cx="1081709" cy="776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487AB6A-8ABE-419F-AEA6-58486C1F0ADA}"/>
              </a:ext>
            </a:extLst>
          </p:cNvPr>
          <p:cNvCxnSpPr>
            <a:cxnSpLocks/>
            <a:endCxn id="16" idx="1"/>
          </p:cNvCxnSpPr>
          <p:nvPr/>
        </p:nvCxnSpPr>
        <p:spPr>
          <a:xfrm flipV="1">
            <a:off x="2524043" y="5282131"/>
            <a:ext cx="1081709" cy="109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0456410-5D20-40B3-9F41-82DDD58B2727}"/>
              </a:ext>
            </a:extLst>
          </p:cNvPr>
          <p:cNvSpPr txBox="1"/>
          <p:nvPr/>
        </p:nvSpPr>
        <p:spPr>
          <a:xfrm>
            <a:off x="2612025" y="4277489"/>
            <a:ext cx="950536" cy="369332"/>
          </a:xfrm>
          <a:prstGeom prst="rect">
            <a:avLst/>
          </a:prstGeom>
          <a:noFill/>
        </p:spPr>
        <p:txBody>
          <a:bodyPr wrap="square" rtlCol="0">
            <a:spAutoFit/>
          </a:bodyPr>
          <a:lstStyle/>
          <a:p>
            <a:r>
              <a:rPr lang="en-US" dirty="0"/>
              <a:t>(70%)</a:t>
            </a:r>
          </a:p>
        </p:txBody>
      </p:sp>
      <p:sp>
        <p:nvSpPr>
          <p:cNvPr id="21" name="TextBox 20">
            <a:extLst>
              <a:ext uri="{FF2B5EF4-FFF2-40B4-BE49-F238E27FC236}">
                <a16:creationId xmlns:a16="http://schemas.microsoft.com/office/drawing/2014/main" id="{2F0FF578-7E2E-42DF-8038-E9B74E72E2EC}"/>
              </a:ext>
            </a:extLst>
          </p:cNvPr>
          <p:cNvSpPr txBox="1"/>
          <p:nvPr/>
        </p:nvSpPr>
        <p:spPr>
          <a:xfrm>
            <a:off x="2827655" y="5137804"/>
            <a:ext cx="862938" cy="369332"/>
          </a:xfrm>
          <a:prstGeom prst="rect">
            <a:avLst/>
          </a:prstGeom>
          <a:noFill/>
        </p:spPr>
        <p:txBody>
          <a:bodyPr wrap="square" rtlCol="0">
            <a:spAutoFit/>
          </a:bodyPr>
          <a:lstStyle/>
          <a:p>
            <a:r>
              <a:rPr lang="en-US" dirty="0"/>
              <a:t>(15%)</a:t>
            </a:r>
          </a:p>
        </p:txBody>
      </p:sp>
      <p:sp>
        <p:nvSpPr>
          <p:cNvPr id="24" name="Rectangle 23">
            <a:extLst>
              <a:ext uri="{FF2B5EF4-FFF2-40B4-BE49-F238E27FC236}">
                <a16:creationId xmlns:a16="http://schemas.microsoft.com/office/drawing/2014/main" id="{11CEE6DB-6E46-47CA-BAA2-8C7FE065732E}"/>
              </a:ext>
            </a:extLst>
          </p:cNvPr>
          <p:cNvSpPr/>
          <p:nvPr/>
        </p:nvSpPr>
        <p:spPr>
          <a:xfrm>
            <a:off x="3605752" y="5739737"/>
            <a:ext cx="1702340" cy="596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Cross Validation data</a:t>
            </a:r>
          </a:p>
        </p:txBody>
      </p:sp>
      <p:sp>
        <p:nvSpPr>
          <p:cNvPr id="26" name="TextBox 25">
            <a:extLst>
              <a:ext uri="{FF2B5EF4-FFF2-40B4-BE49-F238E27FC236}">
                <a16:creationId xmlns:a16="http://schemas.microsoft.com/office/drawing/2014/main" id="{FBDAFBF7-BF67-460C-A95F-9097FDF1CC32}"/>
              </a:ext>
            </a:extLst>
          </p:cNvPr>
          <p:cNvSpPr txBox="1"/>
          <p:nvPr/>
        </p:nvSpPr>
        <p:spPr>
          <a:xfrm>
            <a:off x="2612025" y="5853229"/>
            <a:ext cx="862938" cy="369332"/>
          </a:xfrm>
          <a:prstGeom prst="rect">
            <a:avLst/>
          </a:prstGeom>
          <a:noFill/>
        </p:spPr>
        <p:txBody>
          <a:bodyPr wrap="square" rtlCol="0">
            <a:spAutoFit/>
          </a:bodyPr>
          <a:lstStyle/>
          <a:p>
            <a:r>
              <a:rPr lang="en-US" dirty="0"/>
              <a:t>(15%)</a:t>
            </a:r>
          </a:p>
        </p:txBody>
      </p:sp>
      <p:cxnSp>
        <p:nvCxnSpPr>
          <p:cNvPr id="27" name="Straight Arrow Connector 26">
            <a:extLst>
              <a:ext uri="{FF2B5EF4-FFF2-40B4-BE49-F238E27FC236}">
                <a16:creationId xmlns:a16="http://schemas.microsoft.com/office/drawing/2014/main" id="{5169B349-A052-4B82-B8EF-1830FC834EBD}"/>
              </a:ext>
            </a:extLst>
          </p:cNvPr>
          <p:cNvCxnSpPr>
            <a:cxnSpLocks/>
            <a:endCxn id="24" idx="1"/>
          </p:cNvCxnSpPr>
          <p:nvPr/>
        </p:nvCxnSpPr>
        <p:spPr>
          <a:xfrm>
            <a:off x="2563320" y="5587815"/>
            <a:ext cx="1042432" cy="450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B106EE0-E805-4F3D-8892-961D743510FF}"/>
              </a:ext>
            </a:extLst>
          </p:cNvPr>
          <p:cNvSpPr txBox="1"/>
          <p:nvPr/>
        </p:nvSpPr>
        <p:spPr>
          <a:xfrm>
            <a:off x="5514680" y="5853229"/>
            <a:ext cx="3978112" cy="923330"/>
          </a:xfrm>
          <a:prstGeom prst="rect">
            <a:avLst/>
          </a:prstGeom>
          <a:noFill/>
        </p:spPr>
        <p:txBody>
          <a:bodyPr wrap="square" rtlCol="0">
            <a:spAutoFit/>
          </a:bodyPr>
          <a:lstStyle/>
          <a:p>
            <a:r>
              <a:rPr lang="en-US" dirty="0"/>
              <a:t>This is done to evaluate our model and choose the best parameters for the model to minimize the error</a:t>
            </a:r>
          </a:p>
        </p:txBody>
      </p:sp>
      <p:sp>
        <p:nvSpPr>
          <p:cNvPr id="22" name="TextBox 21">
            <a:extLst>
              <a:ext uri="{FF2B5EF4-FFF2-40B4-BE49-F238E27FC236}">
                <a16:creationId xmlns:a16="http://schemas.microsoft.com/office/drawing/2014/main" id="{29FB2A38-1EC5-46E3-860E-7D155135EA1D}"/>
              </a:ext>
            </a:extLst>
          </p:cNvPr>
          <p:cNvSpPr txBox="1"/>
          <p:nvPr/>
        </p:nvSpPr>
        <p:spPr>
          <a:xfrm>
            <a:off x="5354810" y="5040239"/>
            <a:ext cx="3978112" cy="646331"/>
          </a:xfrm>
          <a:prstGeom prst="rect">
            <a:avLst/>
          </a:prstGeom>
          <a:noFill/>
        </p:spPr>
        <p:txBody>
          <a:bodyPr wrap="square" rtlCol="0">
            <a:spAutoFit/>
          </a:bodyPr>
          <a:lstStyle/>
          <a:p>
            <a:r>
              <a:rPr lang="en-US" dirty="0"/>
              <a:t>Only used once our model has been chosen</a:t>
            </a:r>
          </a:p>
        </p:txBody>
      </p:sp>
      <p:sp>
        <p:nvSpPr>
          <p:cNvPr id="5" name="TextBox 4">
            <a:extLst>
              <a:ext uri="{FF2B5EF4-FFF2-40B4-BE49-F238E27FC236}">
                <a16:creationId xmlns:a16="http://schemas.microsoft.com/office/drawing/2014/main" id="{36AF7DA4-ACFF-4884-A425-1E9DD5BD9683}"/>
              </a:ext>
            </a:extLst>
          </p:cNvPr>
          <p:cNvSpPr txBox="1"/>
          <p:nvPr/>
        </p:nvSpPr>
        <p:spPr>
          <a:xfrm>
            <a:off x="123523" y="2892495"/>
            <a:ext cx="5664535" cy="646331"/>
          </a:xfrm>
          <a:prstGeom prst="rect">
            <a:avLst/>
          </a:prstGeom>
          <a:noFill/>
        </p:spPr>
        <p:txBody>
          <a:bodyPr wrap="square" rtlCol="0">
            <a:spAutoFit/>
          </a:bodyPr>
          <a:lstStyle/>
          <a:p>
            <a:r>
              <a:rPr lang="en-US" dirty="0"/>
              <a:t>This is how it is done generally, but we can also have a validation. This will help in the following way:</a:t>
            </a:r>
          </a:p>
        </p:txBody>
      </p:sp>
      <p:sp>
        <p:nvSpPr>
          <p:cNvPr id="7" name="TextBox 6">
            <a:extLst>
              <a:ext uri="{FF2B5EF4-FFF2-40B4-BE49-F238E27FC236}">
                <a16:creationId xmlns:a16="http://schemas.microsoft.com/office/drawing/2014/main" id="{F23B0D13-E8C6-450F-80B6-D6C1F553382A}"/>
              </a:ext>
            </a:extLst>
          </p:cNvPr>
          <p:cNvSpPr txBox="1"/>
          <p:nvPr/>
        </p:nvSpPr>
        <p:spPr>
          <a:xfrm>
            <a:off x="5788444" y="224968"/>
            <a:ext cx="4986779" cy="1200329"/>
          </a:xfrm>
          <a:prstGeom prst="rect">
            <a:avLst/>
          </a:prstGeom>
          <a:noFill/>
        </p:spPr>
        <p:txBody>
          <a:bodyPr wrap="square" rtlCol="0">
            <a:spAutoFit/>
          </a:bodyPr>
          <a:lstStyle/>
          <a:p>
            <a:r>
              <a:rPr lang="en-US" dirty="0"/>
              <a:t>So, we train our model using the training set and check the model performance with the cross validation set. If everything is satisfactory, then we test it using the testing set.</a:t>
            </a:r>
          </a:p>
        </p:txBody>
      </p:sp>
      <p:pic>
        <p:nvPicPr>
          <p:cNvPr id="10" name="Picture 9">
            <a:extLst>
              <a:ext uri="{FF2B5EF4-FFF2-40B4-BE49-F238E27FC236}">
                <a16:creationId xmlns:a16="http://schemas.microsoft.com/office/drawing/2014/main" id="{13906F12-A29C-4055-BE64-3366C5A42E23}"/>
              </a:ext>
            </a:extLst>
          </p:cNvPr>
          <p:cNvPicPr>
            <a:picLocks noChangeAspect="1"/>
          </p:cNvPicPr>
          <p:nvPr/>
        </p:nvPicPr>
        <p:blipFill>
          <a:blip r:embed="rId2"/>
          <a:stretch>
            <a:fillRect/>
          </a:stretch>
        </p:blipFill>
        <p:spPr>
          <a:xfrm>
            <a:off x="5486662" y="1562063"/>
            <a:ext cx="6577904" cy="3381725"/>
          </a:xfrm>
          <a:prstGeom prst="rect">
            <a:avLst/>
          </a:prstGeom>
        </p:spPr>
      </p:pic>
    </p:spTree>
    <p:extLst>
      <p:ext uri="{BB962C8B-B14F-4D97-AF65-F5344CB8AC3E}">
        <p14:creationId xmlns:p14="http://schemas.microsoft.com/office/powerpoint/2010/main" val="1903771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4BB3197-E2DC-4A34-8C5F-343AB23D4DE8}"/>
              </a:ext>
            </a:extLst>
          </p:cNvPr>
          <p:cNvPicPr>
            <a:picLocks noChangeAspect="1"/>
          </p:cNvPicPr>
          <p:nvPr/>
        </p:nvPicPr>
        <p:blipFill>
          <a:blip r:embed="rId2"/>
          <a:stretch>
            <a:fillRect/>
          </a:stretch>
        </p:blipFill>
        <p:spPr>
          <a:xfrm>
            <a:off x="681135" y="345232"/>
            <a:ext cx="10766204" cy="4823927"/>
          </a:xfrm>
          <a:prstGeom prst="rect">
            <a:avLst/>
          </a:prstGeom>
        </p:spPr>
      </p:pic>
    </p:spTree>
    <p:extLst>
      <p:ext uri="{BB962C8B-B14F-4D97-AF65-F5344CB8AC3E}">
        <p14:creationId xmlns:p14="http://schemas.microsoft.com/office/powerpoint/2010/main" val="5095264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7AC91E-FA6B-42E7-AF1B-F2A023AE7875}"/>
              </a:ext>
            </a:extLst>
          </p:cNvPr>
          <p:cNvPicPr>
            <a:picLocks noChangeAspect="1"/>
          </p:cNvPicPr>
          <p:nvPr/>
        </p:nvPicPr>
        <p:blipFill>
          <a:blip r:embed="rId2"/>
          <a:stretch>
            <a:fillRect/>
          </a:stretch>
        </p:blipFill>
        <p:spPr>
          <a:xfrm>
            <a:off x="77822" y="104509"/>
            <a:ext cx="8628433" cy="3324491"/>
          </a:xfrm>
          <a:prstGeom prst="rect">
            <a:avLst/>
          </a:prstGeom>
        </p:spPr>
      </p:pic>
    </p:spTree>
    <p:extLst>
      <p:ext uri="{BB962C8B-B14F-4D97-AF65-F5344CB8AC3E}">
        <p14:creationId xmlns:p14="http://schemas.microsoft.com/office/powerpoint/2010/main" val="4199037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6FCC45-829A-4B6C-A34D-45998017B6BF}"/>
              </a:ext>
            </a:extLst>
          </p:cNvPr>
          <p:cNvPicPr>
            <a:picLocks noChangeAspect="1"/>
          </p:cNvPicPr>
          <p:nvPr/>
        </p:nvPicPr>
        <p:blipFill>
          <a:blip r:embed="rId2"/>
          <a:stretch>
            <a:fillRect/>
          </a:stretch>
        </p:blipFill>
        <p:spPr>
          <a:xfrm>
            <a:off x="119062" y="183914"/>
            <a:ext cx="11202050" cy="3347226"/>
          </a:xfrm>
          <a:prstGeom prst="rect">
            <a:avLst/>
          </a:prstGeom>
        </p:spPr>
      </p:pic>
      <p:pic>
        <p:nvPicPr>
          <p:cNvPr id="6" name="Picture 5">
            <a:extLst>
              <a:ext uri="{FF2B5EF4-FFF2-40B4-BE49-F238E27FC236}">
                <a16:creationId xmlns:a16="http://schemas.microsoft.com/office/drawing/2014/main" id="{D45C9EA1-4577-44A6-B00B-CE6300D042E4}"/>
              </a:ext>
            </a:extLst>
          </p:cNvPr>
          <p:cNvPicPr>
            <a:picLocks noChangeAspect="1"/>
          </p:cNvPicPr>
          <p:nvPr/>
        </p:nvPicPr>
        <p:blipFill>
          <a:blip r:embed="rId3"/>
          <a:stretch>
            <a:fillRect/>
          </a:stretch>
        </p:blipFill>
        <p:spPr>
          <a:xfrm>
            <a:off x="119062" y="3784262"/>
            <a:ext cx="11202050" cy="2161799"/>
          </a:xfrm>
          <a:prstGeom prst="rect">
            <a:avLst/>
          </a:prstGeom>
        </p:spPr>
      </p:pic>
    </p:spTree>
    <p:extLst>
      <p:ext uri="{BB962C8B-B14F-4D97-AF65-F5344CB8AC3E}">
        <p14:creationId xmlns:p14="http://schemas.microsoft.com/office/powerpoint/2010/main" val="491002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29DC6E-E805-402A-ABAA-43B375DA1D3B}"/>
              </a:ext>
            </a:extLst>
          </p:cNvPr>
          <p:cNvSpPr txBox="1"/>
          <p:nvPr/>
        </p:nvSpPr>
        <p:spPr>
          <a:xfrm>
            <a:off x="68093" y="77820"/>
            <a:ext cx="6229011" cy="461665"/>
          </a:xfrm>
          <a:prstGeom prst="rect">
            <a:avLst/>
          </a:prstGeom>
          <a:noFill/>
        </p:spPr>
        <p:txBody>
          <a:bodyPr wrap="square" rtlCol="0">
            <a:spAutoFit/>
          </a:bodyPr>
          <a:lstStyle/>
          <a:p>
            <a:r>
              <a:rPr lang="en-US" sz="2400" b="1" dirty="0"/>
              <a:t>STEPS INVOLVED IN MODEL SELECTION </a:t>
            </a:r>
          </a:p>
        </p:txBody>
      </p:sp>
      <p:pic>
        <p:nvPicPr>
          <p:cNvPr id="4" name="Picture 3">
            <a:extLst>
              <a:ext uri="{FF2B5EF4-FFF2-40B4-BE49-F238E27FC236}">
                <a16:creationId xmlns:a16="http://schemas.microsoft.com/office/drawing/2014/main" id="{1A48DE91-E129-4BDE-AA21-DD843A0A4BAA}"/>
              </a:ext>
            </a:extLst>
          </p:cNvPr>
          <p:cNvPicPr>
            <a:picLocks noChangeAspect="1"/>
          </p:cNvPicPr>
          <p:nvPr/>
        </p:nvPicPr>
        <p:blipFill>
          <a:blip r:embed="rId2"/>
          <a:stretch>
            <a:fillRect/>
          </a:stretch>
        </p:blipFill>
        <p:spPr>
          <a:xfrm>
            <a:off x="163849" y="922507"/>
            <a:ext cx="8250577" cy="2841964"/>
          </a:xfrm>
          <a:prstGeom prst="rect">
            <a:avLst/>
          </a:prstGeom>
        </p:spPr>
      </p:pic>
      <p:sp>
        <p:nvSpPr>
          <p:cNvPr id="5" name="TextBox 4">
            <a:extLst>
              <a:ext uri="{FF2B5EF4-FFF2-40B4-BE49-F238E27FC236}">
                <a16:creationId xmlns:a16="http://schemas.microsoft.com/office/drawing/2014/main" id="{83ECB0F2-0409-4C28-B635-7DF290EB9713}"/>
              </a:ext>
            </a:extLst>
          </p:cNvPr>
          <p:cNvSpPr txBox="1"/>
          <p:nvPr/>
        </p:nvSpPr>
        <p:spPr>
          <a:xfrm>
            <a:off x="163849" y="638781"/>
            <a:ext cx="3803516" cy="369332"/>
          </a:xfrm>
          <a:prstGeom prst="rect">
            <a:avLst/>
          </a:prstGeom>
          <a:noFill/>
        </p:spPr>
        <p:txBody>
          <a:bodyPr wrap="square" rtlCol="0">
            <a:spAutoFit/>
          </a:bodyPr>
          <a:lstStyle/>
          <a:p>
            <a:r>
              <a:rPr lang="en-US" dirty="0"/>
              <a:t>STEPS 1: Establish Baselines</a:t>
            </a:r>
          </a:p>
        </p:txBody>
      </p:sp>
      <p:sp>
        <p:nvSpPr>
          <p:cNvPr id="6" name="TextBox 5">
            <a:extLst>
              <a:ext uri="{FF2B5EF4-FFF2-40B4-BE49-F238E27FC236}">
                <a16:creationId xmlns:a16="http://schemas.microsoft.com/office/drawing/2014/main" id="{3A8D6DDD-1EE9-42A9-ABE2-822BF6BA5EA7}"/>
              </a:ext>
            </a:extLst>
          </p:cNvPr>
          <p:cNvSpPr txBox="1"/>
          <p:nvPr/>
        </p:nvSpPr>
        <p:spPr>
          <a:xfrm>
            <a:off x="163848" y="3863531"/>
            <a:ext cx="10478212" cy="369332"/>
          </a:xfrm>
          <a:prstGeom prst="rect">
            <a:avLst/>
          </a:prstGeom>
          <a:noFill/>
        </p:spPr>
        <p:txBody>
          <a:bodyPr wrap="square" rtlCol="0">
            <a:spAutoFit/>
          </a:bodyPr>
          <a:lstStyle/>
          <a:p>
            <a:r>
              <a:rPr lang="en-US" dirty="0"/>
              <a:t>STEPS 2: Start building different models. Start with simple model and then iterate to select the best model</a:t>
            </a:r>
          </a:p>
        </p:txBody>
      </p:sp>
      <p:pic>
        <p:nvPicPr>
          <p:cNvPr id="8" name="Picture 7">
            <a:extLst>
              <a:ext uri="{FF2B5EF4-FFF2-40B4-BE49-F238E27FC236}">
                <a16:creationId xmlns:a16="http://schemas.microsoft.com/office/drawing/2014/main" id="{08DD064A-74FB-44E9-8531-7C6E6BF10C5E}"/>
              </a:ext>
            </a:extLst>
          </p:cNvPr>
          <p:cNvPicPr>
            <a:picLocks noChangeAspect="1"/>
          </p:cNvPicPr>
          <p:nvPr/>
        </p:nvPicPr>
        <p:blipFill>
          <a:blip r:embed="rId3"/>
          <a:stretch>
            <a:fillRect/>
          </a:stretch>
        </p:blipFill>
        <p:spPr>
          <a:xfrm>
            <a:off x="163848" y="4284616"/>
            <a:ext cx="5478195" cy="2149796"/>
          </a:xfrm>
          <a:prstGeom prst="rect">
            <a:avLst/>
          </a:prstGeom>
        </p:spPr>
      </p:pic>
      <p:sp>
        <p:nvSpPr>
          <p:cNvPr id="9" name="TextBox 8">
            <a:extLst>
              <a:ext uri="{FF2B5EF4-FFF2-40B4-BE49-F238E27FC236}">
                <a16:creationId xmlns:a16="http://schemas.microsoft.com/office/drawing/2014/main" id="{0DFF1867-6288-4529-AC18-8FD88AC2365A}"/>
              </a:ext>
            </a:extLst>
          </p:cNvPr>
          <p:cNvSpPr txBox="1"/>
          <p:nvPr/>
        </p:nvSpPr>
        <p:spPr>
          <a:xfrm>
            <a:off x="5642043" y="4221543"/>
            <a:ext cx="2529191" cy="369332"/>
          </a:xfrm>
          <a:prstGeom prst="rect">
            <a:avLst/>
          </a:prstGeom>
          <a:noFill/>
        </p:spPr>
        <p:txBody>
          <a:bodyPr wrap="square" rtlCol="0">
            <a:spAutoFit/>
          </a:bodyPr>
          <a:lstStyle/>
          <a:p>
            <a:r>
              <a:rPr lang="en-US" dirty="0"/>
              <a:t>STEPS 3: How to iterate</a:t>
            </a:r>
          </a:p>
        </p:txBody>
      </p:sp>
      <p:pic>
        <p:nvPicPr>
          <p:cNvPr id="11" name="Picture 10">
            <a:extLst>
              <a:ext uri="{FF2B5EF4-FFF2-40B4-BE49-F238E27FC236}">
                <a16:creationId xmlns:a16="http://schemas.microsoft.com/office/drawing/2014/main" id="{5E8D4BCB-F31A-4192-BC09-59F4C6BC9C47}"/>
              </a:ext>
            </a:extLst>
          </p:cNvPr>
          <p:cNvPicPr>
            <a:picLocks noChangeAspect="1"/>
          </p:cNvPicPr>
          <p:nvPr/>
        </p:nvPicPr>
        <p:blipFill>
          <a:blip r:embed="rId4"/>
          <a:stretch>
            <a:fillRect/>
          </a:stretch>
        </p:blipFill>
        <p:spPr>
          <a:xfrm>
            <a:off x="5997852" y="4564611"/>
            <a:ext cx="5122386" cy="1896065"/>
          </a:xfrm>
          <a:prstGeom prst="rect">
            <a:avLst/>
          </a:prstGeom>
        </p:spPr>
      </p:pic>
    </p:spTree>
    <p:extLst>
      <p:ext uri="{BB962C8B-B14F-4D97-AF65-F5344CB8AC3E}">
        <p14:creationId xmlns:p14="http://schemas.microsoft.com/office/powerpoint/2010/main" val="1637380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9B373C4-8690-49CF-9E25-8DD6CBF761FB}"/>
              </a:ext>
            </a:extLst>
          </p:cNvPr>
          <p:cNvPicPr>
            <a:picLocks noChangeAspect="1"/>
          </p:cNvPicPr>
          <p:nvPr/>
        </p:nvPicPr>
        <p:blipFill>
          <a:blip r:embed="rId2"/>
          <a:stretch>
            <a:fillRect/>
          </a:stretch>
        </p:blipFill>
        <p:spPr>
          <a:xfrm>
            <a:off x="1251596" y="643467"/>
            <a:ext cx="9688808"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43278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545F2-9CD1-431B-A225-A925913B2FC1}"/>
              </a:ext>
            </a:extLst>
          </p:cNvPr>
          <p:cNvPicPr>
            <a:picLocks noChangeAspect="1"/>
          </p:cNvPicPr>
          <p:nvPr/>
        </p:nvPicPr>
        <p:blipFill>
          <a:blip r:embed="rId2"/>
          <a:stretch>
            <a:fillRect/>
          </a:stretch>
        </p:blipFill>
        <p:spPr>
          <a:xfrm>
            <a:off x="119062" y="505838"/>
            <a:ext cx="11944350" cy="1866900"/>
          </a:xfrm>
          <a:prstGeom prst="rect">
            <a:avLst/>
          </a:prstGeom>
        </p:spPr>
      </p:pic>
      <p:pic>
        <p:nvPicPr>
          <p:cNvPr id="5" name="Picture 4">
            <a:extLst>
              <a:ext uri="{FF2B5EF4-FFF2-40B4-BE49-F238E27FC236}">
                <a16:creationId xmlns:a16="http://schemas.microsoft.com/office/drawing/2014/main" id="{5BCB9FCA-BF16-4E6F-9DA1-7678FA59B480}"/>
              </a:ext>
            </a:extLst>
          </p:cNvPr>
          <p:cNvPicPr>
            <a:picLocks noChangeAspect="1"/>
          </p:cNvPicPr>
          <p:nvPr/>
        </p:nvPicPr>
        <p:blipFill>
          <a:blip r:embed="rId3"/>
          <a:stretch>
            <a:fillRect/>
          </a:stretch>
        </p:blipFill>
        <p:spPr>
          <a:xfrm>
            <a:off x="119062" y="2879995"/>
            <a:ext cx="11953875" cy="3257550"/>
          </a:xfrm>
          <a:prstGeom prst="rect">
            <a:avLst/>
          </a:prstGeom>
        </p:spPr>
      </p:pic>
    </p:spTree>
    <p:extLst>
      <p:ext uri="{BB962C8B-B14F-4D97-AF65-F5344CB8AC3E}">
        <p14:creationId xmlns:p14="http://schemas.microsoft.com/office/powerpoint/2010/main" val="3001192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C7C009-21FF-436B-B70B-4E8A3C5FD8F5}"/>
              </a:ext>
            </a:extLst>
          </p:cNvPr>
          <p:cNvPicPr>
            <a:picLocks noChangeAspect="1"/>
          </p:cNvPicPr>
          <p:nvPr/>
        </p:nvPicPr>
        <p:blipFill>
          <a:blip r:embed="rId2"/>
          <a:stretch>
            <a:fillRect/>
          </a:stretch>
        </p:blipFill>
        <p:spPr>
          <a:xfrm>
            <a:off x="0" y="0"/>
            <a:ext cx="6563360" cy="2541301"/>
          </a:xfrm>
          <a:prstGeom prst="rect">
            <a:avLst/>
          </a:prstGeom>
        </p:spPr>
      </p:pic>
      <p:pic>
        <p:nvPicPr>
          <p:cNvPr id="5" name="Picture 4">
            <a:extLst>
              <a:ext uri="{FF2B5EF4-FFF2-40B4-BE49-F238E27FC236}">
                <a16:creationId xmlns:a16="http://schemas.microsoft.com/office/drawing/2014/main" id="{0638E2B9-38FA-4F67-A2BC-DCA6C6E4C348}"/>
              </a:ext>
            </a:extLst>
          </p:cNvPr>
          <p:cNvPicPr>
            <a:picLocks noChangeAspect="1"/>
          </p:cNvPicPr>
          <p:nvPr/>
        </p:nvPicPr>
        <p:blipFill>
          <a:blip r:embed="rId3"/>
          <a:stretch>
            <a:fillRect/>
          </a:stretch>
        </p:blipFill>
        <p:spPr>
          <a:xfrm>
            <a:off x="77153" y="3043872"/>
            <a:ext cx="7280084" cy="3712528"/>
          </a:xfrm>
          <a:prstGeom prst="rect">
            <a:avLst/>
          </a:prstGeom>
        </p:spPr>
      </p:pic>
      <p:sp>
        <p:nvSpPr>
          <p:cNvPr id="6" name="TextBox 5">
            <a:extLst>
              <a:ext uri="{FF2B5EF4-FFF2-40B4-BE49-F238E27FC236}">
                <a16:creationId xmlns:a16="http://schemas.microsoft.com/office/drawing/2014/main" id="{EE2D82D6-843B-4D7B-808F-F2B02AA948F9}"/>
              </a:ext>
            </a:extLst>
          </p:cNvPr>
          <p:cNvSpPr txBox="1"/>
          <p:nvPr/>
        </p:nvSpPr>
        <p:spPr>
          <a:xfrm>
            <a:off x="7670800" y="3064192"/>
            <a:ext cx="3881120" cy="3693319"/>
          </a:xfrm>
          <a:prstGeom prst="rect">
            <a:avLst/>
          </a:prstGeom>
          <a:noFill/>
        </p:spPr>
        <p:txBody>
          <a:bodyPr wrap="square" rtlCol="0">
            <a:spAutoFit/>
          </a:bodyPr>
          <a:lstStyle/>
          <a:p>
            <a:r>
              <a:rPr lang="en-US" dirty="0"/>
              <a:t>The model detects some cars correctly, but not all of them.</a:t>
            </a:r>
          </a:p>
          <a:p>
            <a:endParaRPr lang="en-US" dirty="0"/>
          </a:p>
          <a:p>
            <a:r>
              <a:rPr lang="en-US" dirty="0"/>
              <a:t>1- In the left figure, Cars in the foggy region are not detected correctly. So, the model should be trained with foggy data.</a:t>
            </a:r>
          </a:p>
          <a:p>
            <a:endParaRPr lang="en-US" dirty="0"/>
          </a:p>
          <a:p>
            <a:r>
              <a:rPr lang="en-US" dirty="0"/>
              <a:t>2- In the figure  on the right, smaller cars are not detected. So, we should see if the model can predict smaller cars by training it. If not, we should change the model.</a:t>
            </a:r>
          </a:p>
        </p:txBody>
      </p:sp>
      <p:pic>
        <p:nvPicPr>
          <p:cNvPr id="8" name="Picture 7">
            <a:extLst>
              <a:ext uri="{FF2B5EF4-FFF2-40B4-BE49-F238E27FC236}">
                <a16:creationId xmlns:a16="http://schemas.microsoft.com/office/drawing/2014/main" id="{675D6D14-8FDB-481B-AE85-12729175AC53}"/>
              </a:ext>
            </a:extLst>
          </p:cNvPr>
          <p:cNvPicPr>
            <a:picLocks noChangeAspect="1"/>
          </p:cNvPicPr>
          <p:nvPr/>
        </p:nvPicPr>
        <p:blipFill>
          <a:blip r:embed="rId4"/>
          <a:stretch>
            <a:fillRect/>
          </a:stretch>
        </p:blipFill>
        <p:spPr>
          <a:xfrm>
            <a:off x="6189492" y="172720"/>
            <a:ext cx="6002508" cy="1889760"/>
          </a:xfrm>
          <a:prstGeom prst="rect">
            <a:avLst/>
          </a:prstGeom>
        </p:spPr>
      </p:pic>
    </p:spTree>
    <p:extLst>
      <p:ext uri="{BB962C8B-B14F-4D97-AF65-F5344CB8AC3E}">
        <p14:creationId xmlns:p14="http://schemas.microsoft.com/office/powerpoint/2010/main" val="34149968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03F2EA-3EB7-47A5-930F-AC30BF629037}"/>
              </a:ext>
            </a:extLst>
          </p:cNvPr>
          <p:cNvPicPr>
            <a:picLocks noChangeAspect="1"/>
          </p:cNvPicPr>
          <p:nvPr/>
        </p:nvPicPr>
        <p:blipFill>
          <a:blip r:embed="rId2"/>
          <a:stretch>
            <a:fillRect/>
          </a:stretch>
        </p:blipFill>
        <p:spPr>
          <a:xfrm>
            <a:off x="436880" y="0"/>
            <a:ext cx="8393758" cy="6858000"/>
          </a:xfrm>
          <a:prstGeom prst="rect">
            <a:avLst/>
          </a:prstGeom>
        </p:spPr>
      </p:pic>
    </p:spTree>
    <p:extLst>
      <p:ext uri="{BB962C8B-B14F-4D97-AF65-F5344CB8AC3E}">
        <p14:creationId xmlns:p14="http://schemas.microsoft.com/office/powerpoint/2010/main" val="7662801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9950AF-0D9F-4237-BEAB-4D5247F611C4}"/>
              </a:ext>
            </a:extLst>
          </p:cNvPr>
          <p:cNvPicPr>
            <a:picLocks noChangeAspect="1"/>
          </p:cNvPicPr>
          <p:nvPr/>
        </p:nvPicPr>
        <p:blipFill>
          <a:blip r:embed="rId2"/>
          <a:stretch>
            <a:fillRect/>
          </a:stretch>
        </p:blipFill>
        <p:spPr>
          <a:xfrm>
            <a:off x="0" y="0"/>
            <a:ext cx="11972925" cy="3552825"/>
          </a:xfrm>
          <a:prstGeom prst="rect">
            <a:avLst/>
          </a:prstGeom>
        </p:spPr>
      </p:pic>
      <p:pic>
        <p:nvPicPr>
          <p:cNvPr id="5" name="Picture 4">
            <a:extLst>
              <a:ext uri="{FF2B5EF4-FFF2-40B4-BE49-F238E27FC236}">
                <a16:creationId xmlns:a16="http://schemas.microsoft.com/office/drawing/2014/main" id="{298660DE-EAA1-4F79-ACD7-94EA7B4F0F54}"/>
              </a:ext>
            </a:extLst>
          </p:cNvPr>
          <p:cNvPicPr>
            <a:picLocks noChangeAspect="1"/>
          </p:cNvPicPr>
          <p:nvPr/>
        </p:nvPicPr>
        <p:blipFill>
          <a:blip r:embed="rId3"/>
          <a:stretch>
            <a:fillRect/>
          </a:stretch>
        </p:blipFill>
        <p:spPr>
          <a:xfrm>
            <a:off x="0" y="3691572"/>
            <a:ext cx="12030075" cy="2800350"/>
          </a:xfrm>
          <a:prstGeom prst="rect">
            <a:avLst/>
          </a:prstGeom>
        </p:spPr>
      </p:pic>
    </p:spTree>
    <p:extLst>
      <p:ext uri="{BB962C8B-B14F-4D97-AF65-F5344CB8AC3E}">
        <p14:creationId xmlns:p14="http://schemas.microsoft.com/office/powerpoint/2010/main" val="13795851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98B353-7060-4285-889F-07BA02714CB2}"/>
              </a:ext>
            </a:extLst>
          </p:cNvPr>
          <p:cNvPicPr>
            <a:picLocks noChangeAspect="1"/>
          </p:cNvPicPr>
          <p:nvPr/>
        </p:nvPicPr>
        <p:blipFill>
          <a:blip r:embed="rId2"/>
          <a:stretch>
            <a:fillRect/>
          </a:stretch>
        </p:blipFill>
        <p:spPr>
          <a:xfrm>
            <a:off x="165100" y="171767"/>
            <a:ext cx="10744200" cy="5457825"/>
          </a:xfrm>
          <a:prstGeom prst="rect">
            <a:avLst/>
          </a:prstGeom>
        </p:spPr>
      </p:pic>
      <p:sp>
        <p:nvSpPr>
          <p:cNvPr id="4" name="TextBox 3">
            <a:extLst>
              <a:ext uri="{FF2B5EF4-FFF2-40B4-BE49-F238E27FC236}">
                <a16:creationId xmlns:a16="http://schemas.microsoft.com/office/drawing/2014/main" id="{9DCA4555-9D63-4599-8702-C054A2412113}"/>
              </a:ext>
            </a:extLst>
          </p:cNvPr>
          <p:cNvSpPr txBox="1"/>
          <p:nvPr/>
        </p:nvSpPr>
        <p:spPr>
          <a:xfrm>
            <a:off x="701040" y="5902960"/>
            <a:ext cx="3515360" cy="369332"/>
          </a:xfrm>
          <a:prstGeom prst="rect">
            <a:avLst/>
          </a:prstGeom>
          <a:noFill/>
        </p:spPr>
        <p:txBody>
          <a:bodyPr wrap="square" rtlCol="0">
            <a:spAutoFit/>
          </a:bodyPr>
          <a:lstStyle/>
          <a:p>
            <a:r>
              <a:rPr lang="en-US" dirty="0"/>
              <a:t>A model is as good as its data</a:t>
            </a:r>
          </a:p>
        </p:txBody>
      </p:sp>
    </p:spTree>
    <p:extLst>
      <p:ext uri="{BB962C8B-B14F-4D97-AF65-F5344CB8AC3E}">
        <p14:creationId xmlns:p14="http://schemas.microsoft.com/office/powerpoint/2010/main" val="28647103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93C4AA-E529-4584-9BF5-C2F9D20D0B50}"/>
              </a:ext>
            </a:extLst>
          </p:cNvPr>
          <p:cNvPicPr>
            <a:picLocks noChangeAspect="1"/>
          </p:cNvPicPr>
          <p:nvPr/>
        </p:nvPicPr>
        <p:blipFill>
          <a:blip r:embed="rId2"/>
          <a:stretch>
            <a:fillRect/>
          </a:stretch>
        </p:blipFill>
        <p:spPr>
          <a:xfrm>
            <a:off x="203200" y="628650"/>
            <a:ext cx="9306560" cy="5600700"/>
          </a:xfrm>
          <a:prstGeom prst="rect">
            <a:avLst/>
          </a:prstGeom>
        </p:spPr>
      </p:pic>
    </p:spTree>
    <p:extLst>
      <p:ext uri="{BB962C8B-B14F-4D97-AF65-F5344CB8AC3E}">
        <p14:creationId xmlns:p14="http://schemas.microsoft.com/office/powerpoint/2010/main" val="2177091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14E52E7-61AB-4479-8D0F-D5C01539CBDA}"/>
              </a:ext>
            </a:extLst>
          </p:cNvPr>
          <p:cNvPicPr>
            <a:picLocks noChangeAspect="1"/>
          </p:cNvPicPr>
          <p:nvPr/>
        </p:nvPicPr>
        <p:blipFill>
          <a:blip r:embed="rId2"/>
          <a:stretch>
            <a:fillRect/>
          </a:stretch>
        </p:blipFill>
        <p:spPr>
          <a:xfrm>
            <a:off x="643467" y="1084410"/>
            <a:ext cx="10905066" cy="4689179"/>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正方形/長方形 1">
            <a:extLst>
              <a:ext uri="{FF2B5EF4-FFF2-40B4-BE49-F238E27FC236}">
                <a16:creationId xmlns:a16="http://schemas.microsoft.com/office/drawing/2014/main" id="{CEF93122-E4B6-4BEC-B63D-10C7AA23FF1D}"/>
              </a:ext>
            </a:extLst>
          </p:cNvPr>
          <p:cNvSpPr/>
          <p:nvPr/>
        </p:nvSpPr>
        <p:spPr>
          <a:xfrm>
            <a:off x="1001154" y="365987"/>
            <a:ext cx="1568058" cy="369332"/>
          </a:xfrm>
          <a:prstGeom prst="rect">
            <a:avLst/>
          </a:prstGeom>
        </p:spPr>
        <p:txBody>
          <a:bodyPr wrap="none">
            <a:spAutoFit/>
          </a:bodyPr>
          <a:lstStyle/>
          <a:p>
            <a:r>
              <a:rPr lang="en-IN" dirty="0">
                <a:solidFill>
                  <a:srgbClr val="0B0B0B"/>
                </a:solidFill>
                <a:latin typeface="var(--chakra-fonts-heading)"/>
              </a:rPr>
              <a:t>Lesson Outline</a:t>
            </a:r>
            <a:endParaRPr lang="en-IN" b="0" i="0" dirty="0">
              <a:solidFill>
                <a:srgbClr val="0B0B0B"/>
              </a:solidFill>
              <a:effectLst/>
              <a:latin typeface="var(--chakra-fonts-heading)"/>
            </a:endParaRPr>
          </a:p>
        </p:txBody>
      </p:sp>
    </p:spTree>
    <p:extLst>
      <p:ext uri="{BB962C8B-B14F-4D97-AF65-F5344CB8AC3E}">
        <p14:creationId xmlns:p14="http://schemas.microsoft.com/office/powerpoint/2010/main" val="17996164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A32D2-9855-4572-B997-3906D45AC3A3}"/>
              </a:ext>
            </a:extLst>
          </p:cNvPr>
          <p:cNvSpPr>
            <a:spLocks noGrp="1"/>
          </p:cNvSpPr>
          <p:nvPr>
            <p:ph type="title"/>
          </p:nvPr>
        </p:nvSpPr>
        <p:spPr>
          <a:xfrm>
            <a:off x="1799735" y="2549401"/>
            <a:ext cx="7853313" cy="1325563"/>
          </a:xfrm>
        </p:spPr>
        <p:txBody>
          <a:bodyPr/>
          <a:lstStyle/>
          <a:p>
            <a:r>
              <a:rPr lang="en-US" b="1" dirty="0"/>
              <a:t>3- Sensor and Camera Calibration</a:t>
            </a:r>
          </a:p>
        </p:txBody>
      </p:sp>
    </p:spTree>
    <p:extLst>
      <p:ext uri="{BB962C8B-B14F-4D97-AF65-F5344CB8AC3E}">
        <p14:creationId xmlns:p14="http://schemas.microsoft.com/office/powerpoint/2010/main" val="5132864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18A3DC-701E-4118-808E-CBB088A52498}"/>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The camera sensor</a:t>
            </a:r>
          </a:p>
        </p:txBody>
      </p:sp>
      <p:sp>
        <p:nvSpPr>
          <p:cNvPr id="3" name="Content Placeholder 2">
            <a:extLst>
              <a:ext uri="{FF2B5EF4-FFF2-40B4-BE49-F238E27FC236}">
                <a16:creationId xmlns:a16="http://schemas.microsoft.com/office/drawing/2014/main" id="{CA190261-CA9F-4FE0-9A33-45E467EA53E2}"/>
              </a:ext>
            </a:extLst>
          </p:cNvPr>
          <p:cNvSpPr>
            <a:spLocks noGrp="1"/>
          </p:cNvSpPr>
          <p:nvPr>
            <p:ph idx="1"/>
          </p:nvPr>
        </p:nvSpPr>
        <p:spPr>
          <a:xfrm>
            <a:off x="638881" y="1922561"/>
            <a:ext cx="10909643" cy="552659"/>
          </a:xfrm>
        </p:spPr>
        <p:txBody>
          <a:bodyPr vert="horz" lIns="91440" tIns="45720" rIns="91440" bIns="45720" rtlCol="0" anchor="ctr">
            <a:normAutofit/>
          </a:bodyPr>
          <a:lstStyle/>
          <a:p>
            <a:pPr marL="0" indent="0" algn="ctr">
              <a:buNone/>
            </a:pPr>
            <a:r>
              <a:rPr lang="en-US" sz="2200"/>
              <a:t>DL basically uses digital Images. So, we better know about the sensor that captures the data.</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AA7867D-B826-4A02-B3EE-1084F05E4257}"/>
              </a:ext>
            </a:extLst>
          </p:cNvPr>
          <p:cNvPicPr>
            <a:picLocks noChangeAspect="1"/>
          </p:cNvPicPr>
          <p:nvPr/>
        </p:nvPicPr>
        <p:blipFill>
          <a:blip r:embed="rId2"/>
          <a:stretch>
            <a:fillRect/>
          </a:stretch>
        </p:blipFill>
        <p:spPr>
          <a:xfrm>
            <a:off x="164397" y="2695672"/>
            <a:ext cx="5614416" cy="2858822"/>
          </a:xfrm>
          <a:prstGeom prst="rect">
            <a:avLst/>
          </a:prstGeom>
        </p:spPr>
      </p:pic>
      <p:pic>
        <p:nvPicPr>
          <p:cNvPr id="7" name="Picture 6">
            <a:extLst>
              <a:ext uri="{FF2B5EF4-FFF2-40B4-BE49-F238E27FC236}">
                <a16:creationId xmlns:a16="http://schemas.microsoft.com/office/drawing/2014/main" id="{F61B747B-8207-4E2A-B477-1782CD006E72}"/>
              </a:ext>
            </a:extLst>
          </p:cNvPr>
          <p:cNvPicPr>
            <a:picLocks noChangeAspect="1"/>
          </p:cNvPicPr>
          <p:nvPr/>
        </p:nvPicPr>
        <p:blipFill>
          <a:blip r:embed="rId3"/>
          <a:stretch>
            <a:fillRect/>
          </a:stretch>
        </p:blipFill>
        <p:spPr>
          <a:xfrm>
            <a:off x="6176674" y="2744798"/>
            <a:ext cx="5614416" cy="2809696"/>
          </a:xfrm>
          <a:prstGeom prst="rect">
            <a:avLst/>
          </a:prstGeom>
        </p:spPr>
      </p:pic>
    </p:spTree>
    <p:extLst>
      <p:ext uri="{BB962C8B-B14F-4D97-AF65-F5344CB8AC3E}">
        <p14:creationId xmlns:p14="http://schemas.microsoft.com/office/powerpoint/2010/main" val="21110528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4423AE-5E5B-4705-9452-CC5D1C00F94E}"/>
              </a:ext>
            </a:extLst>
          </p:cNvPr>
          <p:cNvPicPr>
            <a:picLocks noChangeAspect="1"/>
          </p:cNvPicPr>
          <p:nvPr/>
        </p:nvPicPr>
        <p:blipFill>
          <a:blip r:embed="rId2"/>
          <a:stretch>
            <a:fillRect/>
          </a:stretch>
        </p:blipFill>
        <p:spPr>
          <a:xfrm>
            <a:off x="107780" y="155643"/>
            <a:ext cx="6263837" cy="2839340"/>
          </a:xfrm>
          <a:prstGeom prst="rect">
            <a:avLst/>
          </a:prstGeom>
        </p:spPr>
      </p:pic>
      <p:sp>
        <p:nvSpPr>
          <p:cNvPr id="7" name="TextBox 6">
            <a:extLst>
              <a:ext uri="{FF2B5EF4-FFF2-40B4-BE49-F238E27FC236}">
                <a16:creationId xmlns:a16="http://schemas.microsoft.com/office/drawing/2014/main" id="{11F492B2-5A5B-48BE-A369-FF5E7BE7FDF1}"/>
              </a:ext>
            </a:extLst>
          </p:cNvPr>
          <p:cNvSpPr txBox="1"/>
          <p:nvPr/>
        </p:nvSpPr>
        <p:spPr>
          <a:xfrm>
            <a:off x="107780" y="3136769"/>
            <a:ext cx="6263837" cy="3693319"/>
          </a:xfrm>
          <a:prstGeom prst="rect">
            <a:avLst/>
          </a:prstGeom>
          <a:noFill/>
        </p:spPr>
        <p:txBody>
          <a:bodyPr wrap="square" rtlCol="0">
            <a:spAutoFit/>
          </a:bodyPr>
          <a:lstStyle/>
          <a:p>
            <a:r>
              <a:rPr lang="en-US" b="1" dirty="0"/>
              <a:t>How does human vision works?</a:t>
            </a:r>
          </a:p>
          <a:p>
            <a:r>
              <a:rPr lang="en-US" dirty="0"/>
              <a:t>Human eye captures light that is reflected from the objects. Receptors inside our eyes convert the light into electrical signals and they are then transmitted to the brain. The brain transforms the messages into the images we see. A camera works differently.</a:t>
            </a:r>
          </a:p>
          <a:p>
            <a:r>
              <a:rPr lang="en-US" b="1" dirty="0"/>
              <a:t>Working of a camera</a:t>
            </a:r>
          </a:p>
          <a:p>
            <a:r>
              <a:rPr lang="en-US" dirty="0"/>
              <a:t>It captures and focusses the light on lenses that are placed in front of digital sensors. Depending on the model, a camera can have one or more lenses. The light signal is then received by digital sensor that captures it in digital format. There are many formats in which the </a:t>
            </a:r>
            <a:r>
              <a:rPr lang="en-US" dirty="0" err="1"/>
              <a:t>diogital</a:t>
            </a:r>
            <a:r>
              <a:rPr lang="en-US" dirty="0"/>
              <a:t> images can be saved such as JPEG and PNG. </a:t>
            </a:r>
          </a:p>
        </p:txBody>
      </p:sp>
      <p:pic>
        <p:nvPicPr>
          <p:cNvPr id="9" name="Picture 8">
            <a:extLst>
              <a:ext uri="{FF2B5EF4-FFF2-40B4-BE49-F238E27FC236}">
                <a16:creationId xmlns:a16="http://schemas.microsoft.com/office/drawing/2014/main" id="{0039B798-BE68-42D1-BD10-E192483150A3}"/>
              </a:ext>
            </a:extLst>
          </p:cNvPr>
          <p:cNvPicPr>
            <a:picLocks noChangeAspect="1"/>
          </p:cNvPicPr>
          <p:nvPr/>
        </p:nvPicPr>
        <p:blipFill>
          <a:blip r:embed="rId3"/>
          <a:stretch>
            <a:fillRect/>
          </a:stretch>
        </p:blipFill>
        <p:spPr>
          <a:xfrm>
            <a:off x="6567786" y="155643"/>
            <a:ext cx="5516434" cy="2839340"/>
          </a:xfrm>
          <a:prstGeom prst="rect">
            <a:avLst/>
          </a:prstGeom>
        </p:spPr>
      </p:pic>
      <p:pic>
        <p:nvPicPr>
          <p:cNvPr id="11" name="Picture 10">
            <a:extLst>
              <a:ext uri="{FF2B5EF4-FFF2-40B4-BE49-F238E27FC236}">
                <a16:creationId xmlns:a16="http://schemas.microsoft.com/office/drawing/2014/main" id="{A5CC3DB7-47DC-4BA3-8563-18FA7E7369BB}"/>
              </a:ext>
            </a:extLst>
          </p:cNvPr>
          <p:cNvPicPr>
            <a:picLocks noChangeAspect="1"/>
          </p:cNvPicPr>
          <p:nvPr/>
        </p:nvPicPr>
        <p:blipFill>
          <a:blip r:embed="rId4"/>
          <a:stretch>
            <a:fillRect/>
          </a:stretch>
        </p:blipFill>
        <p:spPr>
          <a:xfrm>
            <a:off x="6371617" y="3354421"/>
            <a:ext cx="5734050" cy="3048000"/>
          </a:xfrm>
          <a:prstGeom prst="rect">
            <a:avLst/>
          </a:prstGeom>
        </p:spPr>
      </p:pic>
    </p:spTree>
    <p:extLst>
      <p:ext uri="{BB962C8B-B14F-4D97-AF65-F5344CB8AC3E}">
        <p14:creationId xmlns:p14="http://schemas.microsoft.com/office/powerpoint/2010/main" val="39834456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3CEE13-8E8C-413D-9894-481EB16BE74D}"/>
              </a:ext>
            </a:extLst>
          </p:cNvPr>
          <p:cNvPicPr>
            <a:picLocks noChangeAspect="1"/>
          </p:cNvPicPr>
          <p:nvPr/>
        </p:nvPicPr>
        <p:blipFill>
          <a:blip r:embed="rId2"/>
          <a:stretch>
            <a:fillRect/>
          </a:stretch>
        </p:blipFill>
        <p:spPr>
          <a:xfrm>
            <a:off x="204282" y="501786"/>
            <a:ext cx="11566187" cy="5179168"/>
          </a:xfrm>
          <a:prstGeom prst="rect">
            <a:avLst/>
          </a:prstGeom>
        </p:spPr>
      </p:pic>
    </p:spTree>
    <p:extLst>
      <p:ext uri="{BB962C8B-B14F-4D97-AF65-F5344CB8AC3E}">
        <p14:creationId xmlns:p14="http://schemas.microsoft.com/office/powerpoint/2010/main" val="23913678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72A762-4B70-4223-A1F3-1ED422A9C062}"/>
              </a:ext>
            </a:extLst>
          </p:cNvPr>
          <p:cNvSpPr txBox="1"/>
          <p:nvPr/>
        </p:nvSpPr>
        <p:spPr>
          <a:xfrm>
            <a:off x="175098" y="-9727"/>
            <a:ext cx="5554494" cy="523220"/>
          </a:xfrm>
          <a:prstGeom prst="rect">
            <a:avLst/>
          </a:prstGeom>
          <a:noFill/>
        </p:spPr>
        <p:txBody>
          <a:bodyPr wrap="square" rtlCol="0">
            <a:spAutoFit/>
          </a:bodyPr>
          <a:lstStyle/>
          <a:p>
            <a:r>
              <a:rPr lang="en-US" sz="2800" b="1" dirty="0"/>
              <a:t>CAMERA DISTORTION CORRECTION</a:t>
            </a:r>
          </a:p>
        </p:txBody>
      </p:sp>
      <p:sp>
        <p:nvSpPr>
          <p:cNvPr id="3" name="TextBox 2">
            <a:extLst>
              <a:ext uri="{FF2B5EF4-FFF2-40B4-BE49-F238E27FC236}">
                <a16:creationId xmlns:a16="http://schemas.microsoft.com/office/drawing/2014/main" id="{FFC2E316-FC18-4875-B34E-A88FE0B173D4}"/>
              </a:ext>
            </a:extLst>
          </p:cNvPr>
          <p:cNvSpPr txBox="1"/>
          <p:nvPr/>
        </p:nvSpPr>
        <p:spPr>
          <a:xfrm>
            <a:off x="77821" y="642025"/>
            <a:ext cx="10963073" cy="923330"/>
          </a:xfrm>
          <a:prstGeom prst="rect">
            <a:avLst/>
          </a:prstGeom>
          <a:noFill/>
        </p:spPr>
        <p:txBody>
          <a:bodyPr wrap="square" rtlCol="0">
            <a:spAutoFit/>
          </a:bodyPr>
          <a:lstStyle/>
          <a:p>
            <a:r>
              <a:rPr lang="en-US" dirty="0"/>
              <a:t>When a camera looks at a 3D object in a real world and converts into a 2D image, this transformation is imperfect. This is called camera Distortion. Because of this distortion, the lanes become curved, which is a problem for Self Driving cars. So, we should undo this so that we can make correct decisions.</a:t>
            </a:r>
          </a:p>
        </p:txBody>
      </p:sp>
      <p:pic>
        <p:nvPicPr>
          <p:cNvPr id="5" name="Picture 4">
            <a:extLst>
              <a:ext uri="{FF2B5EF4-FFF2-40B4-BE49-F238E27FC236}">
                <a16:creationId xmlns:a16="http://schemas.microsoft.com/office/drawing/2014/main" id="{B067A1CD-3914-4E54-9333-632E6044F305}"/>
              </a:ext>
            </a:extLst>
          </p:cNvPr>
          <p:cNvPicPr>
            <a:picLocks noChangeAspect="1"/>
          </p:cNvPicPr>
          <p:nvPr/>
        </p:nvPicPr>
        <p:blipFill>
          <a:blip r:embed="rId2"/>
          <a:stretch>
            <a:fillRect/>
          </a:stretch>
        </p:blipFill>
        <p:spPr>
          <a:xfrm>
            <a:off x="515566" y="1771708"/>
            <a:ext cx="8829289" cy="4629092"/>
          </a:xfrm>
          <a:prstGeom prst="rect">
            <a:avLst/>
          </a:prstGeom>
        </p:spPr>
      </p:pic>
    </p:spTree>
    <p:extLst>
      <p:ext uri="{BB962C8B-B14F-4D97-AF65-F5344CB8AC3E}">
        <p14:creationId xmlns:p14="http://schemas.microsoft.com/office/powerpoint/2010/main" val="31546669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F24618-97B1-4BE6-8DDB-ED63CB46EFC3}"/>
              </a:ext>
            </a:extLst>
          </p:cNvPr>
          <p:cNvPicPr>
            <a:picLocks noChangeAspect="1"/>
          </p:cNvPicPr>
          <p:nvPr/>
        </p:nvPicPr>
        <p:blipFill>
          <a:blip r:embed="rId2"/>
          <a:stretch>
            <a:fillRect/>
          </a:stretch>
        </p:blipFill>
        <p:spPr>
          <a:xfrm>
            <a:off x="116732" y="678524"/>
            <a:ext cx="11352179" cy="3705914"/>
          </a:xfrm>
          <a:prstGeom prst="rect">
            <a:avLst/>
          </a:prstGeom>
        </p:spPr>
      </p:pic>
    </p:spTree>
    <p:extLst>
      <p:ext uri="{BB962C8B-B14F-4D97-AF65-F5344CB8AC3E}">
        <p14:creationId xmlns:p14="http://schemas.microsoft.com/office/powerpoint/2010/main" val="25769346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6CE346-04F4-4926-B506-842627713BE8}"/>
              </a:ext>
            </a:extLst>
          </p:cNvPr>
          <p:cNvSpPr txBox="1"/>
          <p:nvPr/>
        </p:nvSpPr>
        <p:spPr>
          <a:xfrm>
            <a:off x="204281" y="175098"/>
            <a:ext cx="3589505" cy="461665"/>
          </a:xfrm>
          <a:prstGeom prst="rect">
            <a:avLst/>
          </a:prstGeom>
          <a:noFill/>
        </p:spPr>
        <p:txBody>
          <a:bodyPr wrap="square" rtlCol="0">
            <a:spAutoFit/>
          </a:bodyPr>
          <a:lstStyle/>
          <a:p>
            <a:r>
              <a:rPr lang="en-US" sz="2400" dirty="0"/>
              <a:t>Camera Pinhole Model</a:t>
            </a:r>
          </a:p>
        </p:txBody>
      </p:sp>
      <p:pic>
        <p:nvPicPr>
          <p:cNvPr id="7" name="Picture 6">
            <a:extLst>
              <a:ext uri="{FF2B5EF4-FFF2-40B4-BE49-F238E27FC236}">
                <a16:creationId xmlns:a16="http://schemas.microsoft.com/office/drawing/2014/main" id="{F47163D4-A294-4C6F-B219-8489BED05CA7}"/>
              </a:ext>
            </a:extLst>
          </p:cNvPr>
          <p:cNvPicPr>
            <a:picLocks noChangeAspect="1"/>
          </p:cNvPicPr>
          <p:nvPr/>
        </p:nvPicPr>
        <p:blipFill>
          <a:blip r:embed="rId2"/>
          <a:stretch>
            <a:fillRect/>
          </a:stretch>
        </p:blipFill>
        <p:spPr>
          <a:xfrm>
            <a:off x="202690" y="919313"/>
            <a:ext cx="7007093" cy="3737527"/>
          </a:xfrm>
          <a:prstGeom prst="rect">
            <a:avLst/>
          </a:prstGeom>
        </p:spPr>
      </p:pic>
      <p:sp>
        <p:nvSpPr>
          <p:cNvPr id="8" name="TextBox 7">
            <a:extLst>
              <a:ext uri="{FF2B5EF4-FFF2-40B4-BE49-F238E27FC236}">
                <a16:creationId xmlns:a16="http://schemas.microsoft.com/office/drawing/2014/main" id="{99C7B936-895B-45CF-93D1-2A775691E2FB}"/>
              </a:ext>
            </a:extLst>
          </p:cNvPr>
          <p:cNvSpPr txBox="1"/>
          <p:nvPr/>
        </p:nvSpPr>
        <p:spPr>
          <a:xfrm>
            <a:off x="7598004" y="919313"/>
            <a:ext cx="4213782" cy="923330"/>
          </a:xfrm>
          <a:prstGeom prst="rect">
            <a:avLst/>
          </a:prstGeom>
          <a:noFill/>
        </p:spPr>
        <p:txBody>
          <a:bodyPr wrap="square" rtlCol="0">
            <a:spAutoFit/>
          </a:bodyPr>
          <a:lstStyle/>
          <a:p>
            <a:r>
              <a:rPr lang="en-US" dirty="0"/>
              <a:t>When a camera forms an image, it is looking at the world like how our eyes see the world</a:t>
            </a:r>
          </a:p>
        </p:txBody>
      </p:sp>
    </p:spTree>
    <p:extLst>
      <p:ext uri="{BB962C8B-B14F-4D97-AF65-F5344CB8AC3E}">
        <p14:creationId xmlns:p14="http://schemas.microsoft.com/office/powerpoint/2010/main" val="32306858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657762-E6B7-4D9E-8C03-A3CF2657326D}"/>
              </a:ext>
            </a:extLst>
          </p:cNvPr>
          <p:cNvPicPr>
            <a:picLocks noChangeAspect="1"/>
          </p:cNvPicPr>
          <p:nvPr/>
        </p:nvPicPr>
        <p:blipFill>
          <a:blip r:embed="rId2"/>
          <a:stretch>
            <a:fillRect/>
          </a:stretch>
        </p:blipFill>
        <p:spPr>
          <a:xfrm>
            <a:off x="5525311" y="2795689"/>
            <a:ext cx="5535039" cy="3863703"/>
          </a:xfrm>
          <a:prstGeom prst="rect">
            <a:avLst/>
          </a:prstGeom>
        </p:spPr>
      </p:pic>
      <p:sp>
        <p:nvSpPr>
          <p:cNvPr id="3" name="TextBox 2">
            <a:extLst>
              <a:ext uri="{FF2B5EF4-FFF2-40B4-BE49-F238E27FC236}">
                <a16:creationId xmlns:a16="http://schemas.microsoft.com/office/drawing/2014/main" id="{DA69659B-0547-4961-BF24-A8519C3A7750}"/>
              </a:ext>
            </a:extLst>
          </p:cNvPr>
          <p:cNvSpPr txBox="1"/>
          <p:nvPr/>
        </p:nvSpPr>
        <p:spPr>
          <a:xfrm>
            <a:off x="116732" y="5087566"/>
            <a:ext cx="5233481" cy="1477328"/>
          </a:xfrm>
          <a:prstGeom prst="rect">
            <a:avLst/>
          </a:prstGeom>
          <a:noFill/>
        </p:spPr>
        <p:txBody>
          <a:bodyPr wrap="square" rtlCol="0">
            <a:spAutoFit/>
          </a:bodyPr>
          <a:lstStyle/>
          <a:p>
            <a:r>
              <a:rPr lang="en-US" dirty="0"/>
              <a:t>Types of Distortion</a:t>
            </a:r>
          </a:p>
          <a:p>
            <a:r>
              <a:rPr lang="en-US" dirty="0"/>
              <a:t>1- Radial Distortion</a:t>
            </a:r>
          </a:p>
          <a:p>
            <a:r>
              <a:rPr lang="en-US" dirty="0"/>
              <a:t>2- Tangential Distortion</a:t>
            </a:r>
          </a:p>
          <a:p>
            <a:r>
              <a:rPr lang="en-US" dirty="0"/>
              <a:t>3- There are also distortions in </a:t>
            </a:r>
            <a:r>
              <a:rPr lang="en-US" b="1" dirty="0"/>
              <a:t>Fish-eye cameras. </a:t>
            </a:r>
            <a:r>
              <a:rPr lang="en-US" dirty="0"/>
              <a:t>These distortions are induced intentionally. </a:t>
            </a:r>
          </a:p>
        </p:txBody>
      </p:sp>
    </p:spTree>
    <p:extLst>
      <p:ext uri="{BB962C8B-B14F-4D97-AF65-F5344CB8AC3E}">
        <p14:creationId xmlns:p14="http://schemas.microsoft.com/office/powerpoint/2010/main" val="39374550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925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067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6">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0" name="Freeform: Shape 28">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 name="Freeform: Shape 30">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77D6F5-6905-460F-BEAB-7272115DAF82}"/>
              </a:ext>
            </a:extLst>
          </p:cNvPr>
          <p:cNvSpPr>
            <a:spLocks noGrp="1"/>
          </p:cNvSpPr>
          <p:nvPr>
            <p:ph type="title"/>
          </p:nvPr>
        </p:nvSpPr>
        <p:spPr>
          <a:xfrm>
            <a:off x="489098" y="1106034"/>
            <a:ext cx="5019074" cy="3204134"/>
          </a:xfrm>
        </p:spPr>
        <p:txBody>
          <a:bodyPr vert="horz" lIns="91440" tIns="45720" rIns="91440" bIns="45720" rtlCol="0" anchor="b">
            <a:normAutofit/>
          </a:bodyPr>
          <a:lstStyle/>
          <a:p>
            <a:r>
              <a:rPr lang="en-US" sz="5400"/>
              <a:t>Impacts of SDC on Society and various teams involved</a:t>
            </a:r>
          </a:p>
        </p:txBody>
      </p:sp>
      <p:sp>
        <p:nvSpPr>
          <p:cNvPr id="42" name="Rectangle 3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8E178356-00EE-44CC-803F-F57083959D4C}"/>
              </a:ext>
            </a:extLst>
          </p:cNvPr>
          <p:cNvPicPr>
            <a:picLocks noChangeAspect="1"/>
          </p:cNvPicPr>
          <p:nvPr/>
        </p:nvPicPr>
        <p:blipFill>
          <a:blip r:embed="rId2"/>
          <a:stretch>
            <a:fillRect/>
          </a:stretch>
        </p:blipFill>
        <p:spPr>
          <a:xfrm>
            <a:off x="6994071" y="731785"/>
            <a:ext cx="4708831" cy="2530996"/>
          </a:xfrm>
          <a:prstGeom prst="rect">
            <a:avLst/>
          </a:prstGeom>
        </p:spPr>
      </p:pic>
      <p:sp>
        <p:nvSpPr>
          <p:cNvPr id="43" name="Rectangle 3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0A5A41ED-3842-415C-805F-04574B0D793C}"/>
              </a:ext>
            </a:extLst>
          </p:cNvPr>
          <p:cNvPicPr>
            <a:picLocks noChangeAspect="1"/>
          </p:cNvPicPr>
          <p:nvPr/>
        </p:nvPicPr>
        <p:blipFill>
          <a:blip r:embed="rId3"/>
          <a:stretch>
            <a:fillRect/>
          </a:stretch>
        </p:blipFill>
        <p:spPr>
          <a:xfrm>
            <a:off x="6994071" y="4148054"/>
            <a:ext cx="4708833" cy="1824672"/>
          </a:xfrm>
          <a:prstGeom prst="rect">
            <a:avLst/>
          </a:prstGeom>
        </p:spPr>
      </p:pic>
      <p:sp>
        <p:nvSpPr>
          <p:cNvPr id="3" name="正方形/長方形 2">
            <a:extLst>
              <a:ext uri="{FF2B5EF4-FFF2-40B4-BE49-F238E27FC236}">
                <a16:creationId xmlns:a16="http://schemas.microsoft.com/office/drawing/2014/main" id="{FDC7D8AF-D028-4587-9DCB-A18649043CA9}"/>
              </a:ext>
            </a:extLst>
          </p:cNvPr>
          <p:cNvSpPr/>
          <p:nvPr/>
        </p:nvSpPr>
        <p:spPr>
          <a:xfrm>
            <a:off x="7423458" y="3809900"/>
            <a:ext cx="1774204" cy="369332"/>
          </a:xfrm>
          <a:prstGeom prst="rect">
            <a:avLst/>
          </a:prstGeom>
        </p:spPr>
        <p:txBody>
          <a:bodyPr wrap="none">
            <a:spAutoFit/>
          </a:bodyPr>
          <a:lstStyle/>
          <a:p>
            <a:r>
              <a:rPr lang="en-IN" dirty="0">
                <a:solidFill>
                  <a:srgbClr val="0B0B0B"/>
                </a:solidFill>
                <a:latin typeface="var(--chakra-fonts-heading)"/>
              </a:rPr>
              <a:t>Key Stakeholders</a:t>
            </a:r>
            <a:endParaRPr lang="en-IN" b="0" i="0" dirty="0">
              <a:solidFill>
                <a:srgbClr val="0B0B0B"/>
              </a:solidFill>
              <a:effectLst/>
              <a:latin typeface="var(--chakra-fonts-heading)"/>
            </a:endParaRPr>
          </a:p>
        </p:txBody>
      </p:sp>
    </p:spTree>
    <p:extLst>
      <p:ext uri="{BB962C8B-B14F-4D97-AF65-F5344CB8AC3E}">
        <p14:creationId xmlns:p14="http://schemas.microsoft.com/office/powerpoint/2010/main" val="41447138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5224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393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1009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7308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4184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97669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708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97863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5413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994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5FEC-0CEE-4FCD-898A-14D31D81FEDB}"/>
              </a:ext>
            </a:extLst>
          </p:cNvPr>
          <p:cNvSpPr>
            <a:spLocks noGrp="1"/>
          </p:cNvSpPr>
          <p:nvPr>
            <p:ph type="title"/>
          </p:nvPr>
        </p:nvSpPr>
        <p:spPr>
          <a:xfrm>
            <a:off x="607060" y="192405"/>
            <a:ext cx="10515600" cy="1325563"/>
          </a:xfrm>
        </p:spPr>
        <p:txBody>
          <a:bodyPr/>
          <a:lstStyle/>
          <a:p>
            <a:r>
              <a:rPr lang="en-US" dirty="0"/>
              <a:t>Example tasks for various Engineering teams</a:t>
            </a:r>
          </a:p>
        </p:txBody>
      </p:sp>
      <p:pic>
        <p:nvPicPr>
          <p:cNvPr id="5" name="Picture 4">
            <a:extLst>
              <a:ext uri="{FF2B5EF4-FFF2-40B4-BE49-F238E27FC236}">
                <a16:creationId xmlns:a16="http://schemas.microsoft.com/office/drawing/2014/main" id="{6796BE08-B5C4-4B02-B0AC-CB1A48108A34}"/>
              </a:ext>
            </a:extLst>
          </p:cNvPr>
          <p:cNvPicPr>
            <a:picLocks noChangeAspect="1"/>
          </p:cNvPicPr>
          <p:nvPr/>
        </p:nvPicPr>
        <p:blipFill>
          <a:blip r:embed="rId2"/>
          <a:stretch>
            <a:fillRect/>
          </a:stretch>
        </p:blipFill>
        <p:spPr>
          <a:xfrm>
            <a:off x="607060" y="1778001"/>
            <a:ext cx="10746740" cy="4524692"/>
          </a:xfrm>
          <a:prstGeom prst="rect">
            <a:avLst/>
          </a:prstGeom>
        </p:spPr>
      </p:pic>
    </p:spTree>
    <p:extLst>
      <p:ext uri="{BB962C8B-B14F-4D97-AF65-F5344CB8AC3E}">
        <p14:creationId xmlns:p14="http://schemas.microsoft.com/office/powerpoint/2010/main" val="1837064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0587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2243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904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7499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5935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68689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874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3666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661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462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4B9C16D-59BD-4FE4-B32E-951831854617}"/>
              </a:ext>
            </a:extLst>
          </p:cNvPr>
          <p:cNvPicPr>
            <a:picLocks noChangeAspect="1"/>
          </p:cNvPicPr>
          <p:nvPr/>
        </p:nvPicPr>
        <p:blipFill>
          <a:blip r:embed="rId2"/>
          <a:stretch>
            <a:fillRect/>
          </a:stretch>
        </p:blipFill>
        <p:spPr>
          <a:xfrm>
            <a:off x="168214" y="71022"/>
            <a:ext cx="7022700" cy="2928925"/>
          </a:xfrm>
          <a:prstGeom prst="rect">
            <a:avLst/>
          </a:prstGeom>
        </p:spPr>
      </p:pic>
      <p:sp>
        <p:nvSpPr>
          <p:cNvPr id="5" name="テキスト ボックス 4">
            <a:extLst>
              <a:ext uri="{FF2B5EF4-FFF2-40B4-BE49-F238E27FC236}">
                <a16:creationId xmlns:a16="http://schemas.microsoft.com/office/drawing/2014/main" id="{1C81E922-F0A1-44FE-BFBC-B23FEBF2B26E}"/>
              </a:ext>
            </a:extLst>
          </p:cNvPr>
          <p:cNvSpPr txBox="1"/>
          <p:nvPr/>
        </p:nvSpPr>
        <p:spPr>
          <a:xfrm>
            <a:off x="168214" y="2967335"/>
            <a:ext cx="11754035" cy="923330"/>
          </a:xfrm>
          <a:prstGeom prst="rect">
            <a:avLst/>
          </a:prstGeom>
          <a:noFill/>
        </p:spPr>
        <p:txBody>
          <a:bodyPr wrap="square" rtlCol="0">
            <a:spAutoFit/>
          </a:bodyPr>
          <a:lstStyle/>
          <a:p>
            <a:r>
              <a:rPr lang="en-IN" dirty="0"/>
              <a:t>How is DL different from ML? DL can work with Raw data while in ML sometimes we have to handcraft features. we are classifying a image if it has a dog or not. In an ML approach, we build the dog features like the ear, nose detectors. Ans then we find these in the images. In DL, we give the model images directly</a:t>
            </a:r>
          </a:p>
        </p:txBody>
      </p:sp>
      <p:pic>
        <p:nvPicPr>
          <p:cNvPr id="6" name="図 5">
            <a:extLst>
              <a:ext uri="{FF2B5EF4-FFF2-40B4-BE49-F238E27FC236}">
                <a16:creationId xmlns:a16="http://schemas.microsoft.com/office/drawing/2014/main" id="{C6CAE5D2-4F9C-4A10-BACF-27E3290EA220}"/>
              </a:ext>
            </a:extLst>
          </p:cNvPr>
          <p:cNvPicPr>
            <a:picLocks noChangeAspect="1"/>
          </p:cNvPicPr>
          <p:nvPr/>
        </p:nvPicPr>
        <p:blipFill>
          <a:blip r:embed="rId3"/>
          <a:stretch>
            <a:fillRect/>
          </a:stretch>
        </p:blipFill>
        <p:spPr>
          <a:xfrm>
            <a:off x="168214" y="3858054"/>
            <a:ext cx="11606844" cy="2999946"/>
          </a:xfrm>
          <a:prstGeom prst="rect">
            <a:avLst/>
          </a:prstGeom>
        </p:spPr>
      </p:pic>
    </p:spTree>
    <p:extLst>
      <p:ext uri="{BB962C8B-B14F-4D97-AF65-F5344CB8AC3E}">
        <p14:creationId xmlns:p14="http://schemas.microsoft.com/office/powerpoint/2010/main" val="994223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006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3964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7110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38056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7855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3204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7064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4308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9877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7845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1777</TotalTime>
  <Words>1679</Words>
  <Application>Microsoft Office PowerPoint</Application>
  <PresentationFormat>ワイド画面</PresentationFormat>
  <Paragraphs>125</Paragraphs>
  <Slides>103</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103</vt:i4>
      </vt:variant>
    </vt:vector>
  </HeadingPairs>
  <TitlesOfParts>
    <vt:vector size="110" baseType="lpstr">
      <vt:lpstr>Arial Unicode MS</vt:lpstr>
      <vt:lpstr>Open Sans</vt:lpstr>
      <vt:lpstr>var(--chakra-fonts-heading)</vt:lpstr>
      <vt:lpstr>Arial</vt:lpstr>
      <vt:lpstr>Calibri</vt:lpstr>
      <vt:lpstr>Calibri Light</vt:lpstr>
      <vt:lpstr>Office Theme</vt:lpstr>
      <vt:lpstr>Udacity Self Driving car engineer Nanodegree Program Chapter1- Computer Vision</vt:lpstr>
      <vt:lpstr>1- Introduction to DL for Computer Vision </vt:lpstr>
      <vt:lpstr>PowerPoint プレゼンテーション</vt:lpstr>
      <vt:lpstr>PowerPoint プレゼンテーション</vt:lpstr>
      <vt:lpstr>PowerPoint プレゼンテーション</vt:lpstr>
      <vt:lpstr>PowerPoint プレゼンテーション</vt:lpstr>
      <vt:lpstr>Impacts of SDC on Society and various teams involved</vt:lpstr>
      <vt:lpstr>Example tasks for various Engineering teams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Basics and History of DL</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Module1 final project details</vt:lpstr>
      <vt:lpstr>PowerPoint プレゼンテーション</vt:lpstr>
      <vt:lpstr>PowerPoint プレゼンテーション</vt:lpstr>
      <vt:lpstr>PowerPoint プレゼンテーション</vt:lpstr>
      <vt:lpstr>The End</vt:lpstr>
      <vt:lpstr>2- The ML Workflow</vt:lpstr>
      <vt:lpstr>The Big Picture</vt:lpstr>
      <vt:lpstr>Example: For traffic sign classification problem</vt:lpstr>
      <vt:lpstr>PowerPoint プレゼンテーション</vt:lpstr>
      <vt:lpstr>For Business oriented ML problems: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3- Sensor and Camera Calibration</vt:lpstr>
      <vt:lpstr>The camera sensor</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Udacity Self Driving car engineer Nanodegree Program Chapter1- Computer Vision</dc:title>
  <dc:creator>Poluri Nikhil (Poluri Nikhilkoundinya、ＹＮ１)</dc:creator>
  <cp:lastModifiedBy>Poluri Nikhil (Poluri Nikhilkoundinya、ＹＮ３)</cp:lastModifiedBy>
  <cp:revision>188</cp:revision>
  <dcterms:created xsi:type="dcterms:W3CDTF">2023-09-04T00:42:14Z</dcterms:created>
  <dcterms:modified xsi:type="dcterms:W3CDTF">2024-03-12T03:21:13Z</dcterms:modified>
</cp:coreProperties>
</file>